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0"/>
  </p:notesMasterIdLst>
  <p:handoutMasterIdLst>
    <p:handoutMasterId r:id="rId71"/>
  </p:handoutMasterIdLst>
  <p:sldIdLst>
    <p:sldId id="256" r:id="rId5"/>
    <p:sldId id="409" r:id="rId6"/>
    <p:sldId id="429" r:id="rId7"/>
    <p:sldId id="410" r:id="rId8"/>
    <p:sldId id="346" r:id="rId9"/>
    <p:sldId id="485" r:id="rId10"/>
    <p:sldId id="342" r:id="rId11"/>
    <p:sldId id="347" r:id="rId12"/>
    <p:sldId id="421" r:id="rId13"/>
    <p:sldId id="430" r:id="rId14"/>
    <p:sldId id="431" r:id="rId15"/>
    <p:sldId id="432" r:id="rId16"/>
    <p:sldId id="465" r:id="rId17"/>
    <p:sldId id="466" r:id="rId18"/>
    <p:sldId id="467" r:id="rId19"/>
    <p:sldId id="472" r:id="rId20"/>
    <p:sldId id="468" r:id="rId21"/>
    <p:sldId id="496" r:id="rId22"/>
    <p:sldId id="469" r:id="rId23"/>
    <p:sldId id="470" r:id="rId24"/>
    <p:sldId id="473" r:id="rId25"/>
    <p:sldId id="471" r:id="rId26"/>
    <p:sldId id="486" r:id="rId27"/>
    <p:sldId id="474" r:id="rId28"/>
    <p:sldId id="475" r:id="rId29"/>
    <p:sldId id="477" r:id="rId30"/>
    <p:sldId id="478" r:id="rId31"/>
    <p:sldId id="476" r:id="rId32"/>
    <p:sldId id="479" r:id="rId33"/>
    <p:sldId id="480" r:id="rId34"/>
    <p:sldId id="461" r:id="rId35"/>
    <p:sldId id="437" r:id="rId36"/>
    <p:sldId id="438" r:id="rId37"/>
    <p:sldId id="439" r:id="rId38"/>
    <p:sldId id="440" r:id="rId39"/>
    <p:sldId id="441" r:id="rId40"/>
    <p:sldId id="442" r:id="rId41"/>
    <p:sldId id="462" r:id="rId42"/>
    <p:sldId id="444" r:id="rId43"/>
    <p:sldId id="491" r:id="rId44"/>
    <p:sldId id="492" r:id="rId45"/>
    <p:sldId id="494" r:id="rId46"/>
    <p:sldId id="446" r:id="rId47"/>
    <p:sldId id="447" r:id="rId48"/>
    <p:sldId id="448" r:id="rId49"/>
    <p:sldId id="495" r:id="rId50"/>
    <p:sldId id="449" r:id="rId51"/>
    <p:sldId id="463" r:id="rId52"/>
    <p:sldId id="451" r:id="rId53"/>
    <p:sldId id="452" r:id="rId54"/>
    <p:sldId id="487" r:id="rId55"/>
    <p:sldId id="456" r:id="rId56"/>
    <p:sldId id="457" r:id="rId57"/>
    <p:sldId id="497" r:id="rId58"/>
    <p:sldId id="483" r:id="rId59"/>
    <p:sldId id="481" r:id="rId60"/>
    <p:sldId id="482" r:id="rId61"/>
    <p:sldId id="464" r:id="rId62"/>
    <p:sldId id="458" r:id="rId63"/>
    <p:sldId id="484" r:id="rId64"/>
    <p:sldId id="459" r:id="rId65"/>
    <p:sldId id="428" r:id="rId66"/>
    <p:sldId id="425" r:id="rId67"/>
    <p:sldId id="426" r:id="rId68"/>
    <p:sldId id="427" r:id="rId6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E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1" autoAdjust="0"/>
    <p:restoredTop sz="85897" autoAdjust="0"/>
  </p:normalViewPr>
  <p:slideViewPr>
    <p:cSldViewPr snapToGrid="0" showGuides="1">
      <p:cViewPr varScale="1">
        <p:scale>
          <a:sx n="59" d="100"/>
          <a:sy n="59" d="100"/>
        </p:scale>
        <p:origin x="69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" Type="http://schemas.openxmlformats.org/officeDocument/2006/relationships/slide" Target="slides/slide3.xml"/><Relationship Id="rId71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3/8/2019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5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5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3/8/2019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5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5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cs typeface="Arial" panose="020B0604020202020204" pitchFamily="34" charset="0"/>
            </a:endParaRPr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485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685817" indent="-263776" defTabSz="87485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055103" indent="-211021" defTabSz="87485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477145" indent="-211021" defTabSz="87485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1899186" indent="-211021" defTabSz="87485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321227" indent="-211021" defTabSz="87485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743269" indent="-211021" defTabSz="87485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165310" indent="-211021" defTabSz="87485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587351" indent="-211021" defTabSz="87485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43509DC-BC54-4EBF-9E5C-9D51E86CD2C3}" type="slidenum">
              <a:rPr lang="en-GB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150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9A137E4-DE29-4B93-A262-1EC3C9971D99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277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diagram on this slide pictures Maslow’s hierarchy of needs.  From the bottom to the top of the triangle pictured, the needs range</a:t>
            </a:r>
            <a:r>
              <a:rPr lang="en-US" baseline="0" dirty="0" smtClean="0"/>
              <a:t> from most basic to most advanced.  The levels are physiological, safety, love/belonging, esteem, and self-actualization.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742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4087206-B16B-43D7-82A3-B2AAE15B32EB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573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4087206-B16B-43D7-82A3-B2AAE15B32EB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951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353C33-CE47-4AFF-9FF3-902061781C0D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568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4C276E8-A9BA-4CE1-991A-FB7D5E1BAF51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3130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E9D58D6-A90A-45F1-86E9-97D937CD3573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2277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5E58D7A-C35E-4A42-98C7-1EDC4FA75BF0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3969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892447C-C123-4C17-83A5-44F4983CF5E4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5755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573A368-9FC8-4CF5-AEAD-35C8BC4DAC61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2779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2385A8A-252A-4C3D-9EE9-684DE18B287B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7187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587758-16F5-4303-8D3C-844955A5F0E2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5815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2D1D711-5427-435B-B2A2-C27A73F28CA3}" type="slidenum">
              <a:rPr lang="en-US" altLang="en-US"/>
              <a:pPr/>
              <a:t>37</a:t>
            </a:fld>
            <a:endParaRPr lang="en-US" alt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0554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A31512F-2ADA-4B94-87B4-06B1A0EE262E}" type="slidenum">
              <a:rPr lang="en-US" altLang="en-US"/>
              <a:pPr/>
              <a:t>39</a:t>
            </a:fld>
            <a:endParaRPr lang="en-US" alt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0613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A31512F-2ADA-4B94-87B4-06B1A0EE262E}" type="slidenum">
              <a:rPr lang="en-US" altLang="en-US"/>
              <a:pPr/>
              <a:t>40</a:t>
            </a:fld>
            <a:endParaRPr lang="en-US" alt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9668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A31512F-2ADA-4B94-87B4-06B1A0EE262E}" type="slidenum">
              <a:rPr lang="en-US" altLang="en-US"/>
              <a:pPr/>
              <a:t>41</a:t>
            </a:fld>
            <a:endParaRPr lang="en-US" alt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2819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A31512F-2ADA-4B94-87B4-06B1A0EE262E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848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B862F6A-9AEB-456C-88E7-EDF67740459C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1130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A70FD59-54B3-466F-9C2E-2E33B9C69110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4268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6FA43D4-7EE0-4788-8E49-0564C437358C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6265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5706651-65E5-4291-811E-BAAB3BDD7500}" type="slidenum">
              <a:rPr lang="en-US" altLang="en-US"/>
              <a:pPr/>
              <a:t>47</a:t>
            </a:fld>
            <a:endParaRPr lang="en-US" alt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2684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37E434B-05AB-4387-A8CB-99F9E34958F2}" type="slidenum">
              <a:rPr lang="en-US" altLang="en-US"/>
              <a:pPr/>
              <a:t>49</a:t>
            </a:fld>
            <a:endParaRPr lang="en-US" alt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134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5DF6FF0-2096-4F2A-916F-F30A3A2BB8BF}" type="slidenum">
              <a:rPr lang="en-US" altLang="en-US"/>
              <a:pPr/>
              <a:t>50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7158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827332E-3728-4212-BD3F-91AA93C5B14E}" type="slidenum">
              <a:rPr lang="en-US" altLang="en-US"/>
              <a:pPr/>
              <a:t>52</a:t>
            </a:fld>
            <a:endParaRPr lang="en-US" alt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6550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17346F3-87F7-4E76-AEF1-822491E98FFC}" type="slidenum">
              <a:rPr lang="en-US" altLang="en-US"/>
              <a:pPr/>
              <a:t>53</a:t>
            </a:fld>
            <a:endParaRPr lang="en-US" alt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8269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B9DDBE-B647-4B1C-BDBE-CC03B4D2FD68}" type="slidenum">
              <a:rPr lang="en-US" altLang="en-US"/>
              <a:pPr/>
              <a:t>59</a:t>
            </a:fld>
            <a:endParaRPr lang="en-US" alt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1902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1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13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24FCE20-7DB3-48EB-B09D-B1621702210F}" type="slidenum">
              <a:rPr lang="en-US" altLang="en-US"/>
              <a:pPr/>
              <a:t>61</a:t>
            </a:fld>
            <a:endParaRPr lang="en-US" alt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539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3/8/2019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3/8/2019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3/8/2019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3/8/2019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3/8/2019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3/8/2019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3/8/2019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3/8/2019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3/8/2019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3/8/2019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3/8/2019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9400" y="304800"/>
            <a:ext cx="10642600" cy="11239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59984" y="1946275"/>
            <a:ext cx="103632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752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743C6ED8-4723-E348-9FA9-362DF66CA23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475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9160933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828800"/>
            <a:ext cx="50292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6800" y="1828800"/>
            <a:ext cx="50292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48F43A-C631-4BE0-93DD-2AA9CB92EC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5814208"/>
      </p:ext>
    </p:extLst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3/8/2019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  <p:sldLayoutId id="2147483662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1UtCgZZeUeI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ETlvTNWhPg" TargetMode="External"/><Relationship Id="rId4" Type="http://schemas.openxmlformats.org/officeDocument/2006/relationships/hyperlink" Target="https://youtu.be/IETlvTNWhP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RkKP01C-MA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9jWGrPsC0HQ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EyOVb0SAj8" TargetMode="External"/><Relationship Id="rId4" Type="http://schemas.openxmlformats.org/officeDocument/2006/relationships/hyperlink" Target="https://youtu.be/VEyOVb0SAj8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/>
          <a:p>
            <a:r>
              <a:rPr lang="en-US" sz="3600" cap="small" dirty="0" smtClean="0"/>
              <a:t>Theoretical Methods to Examine Student’s  Personal Needs</a:t>
            </a:r>
            <a:endParaRPr lang="en-US" sz="3600" cap="small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Module </a:t>
            </a:r>
            <a:r>
              <a:rPr lang="en-US" sz="2000" dirty="0" smtClean="0"/>
              <a:t>2</a:t>
            </a:r>
            <a:endParaRPr lang="en-US" sz="2000" dirty="0"/>
          </a:p>
        </p:txBody>
      </p:sp>
      <p:pic>
        <p:nvPicPr>
          <p:cNvPr id="4" name="Picture Placeholder 3" descr="Open book on table, blurred shelves of books in background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to be Covered in this Presentation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Rationale for a theoretical framework for classroom management</a:t>
            </a:r>
          </a:p>
          <a:p>
            <a:pPr lvl="0"/>
            <a:r>
              <a:rPr lang="en-US" dirty="0" smtClean="0"/>
              <a:t>Theorists relating to student behavior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96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Reflection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watch this video and </a:t>
            </a:r>
            <a:r>
              <a:rPr lang="en-US" dirty="0" smtClean="0"/>
              <a:t>reflect on </a:t>
            </a:r>
            <a:r>
              <a:rPr lang="en-US" dirty="0"/>
              <a:t>how it may impact your teaching and educational management of students with various exceptionalities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78420" y="6211669"/>
            <a:ext cx="6041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Spencer, J. (2017). </a:t>
            </a:r>
            <a:r>
              <a:rPr lang="en-US" i="1" dirty="0"/>
              <a:t>Because of a teacher</a:t>
            </a:r>
            <a:r>
              <a:rPr lang="en-US" dirty="0"/>
              <a:t>. Retrieved from </a:t>
            </a:r>
            <a:r>
              <a:rPr lang="en-US" u="sng" dirty="0"/>
              <a:t>https://youtu.be/1UtCgZZeUeI</a:t>
            </a:r>
            <a:endParaRPr lang="en-US" dirty="0"/>
          </a:p>
        </p:txBody>
      </p:sp>
      <p:pic>
        <p:nvPicPr>
          <p:cNvPr id="7" name="1UtCgZZeUeI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61313" y="2416933"/>
            <a:ext cx="6676030" cy="375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88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Rationale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37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It Important to </a:t>
            </a:r>
            <a:r>
              <a:rPr lang="en-US" dirty="0" smtClean="0"/>
              <a:t>Examine Theories of Student Behavior?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16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71334" y="1786597"/>
            <a:ext cx="609131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/>
              <a:t>Let’s take a look at some of the reasons why.</a:t>
            </a:r>
          </a:p>
        </p:txBody>
      </p:sp>
    </p:spTree>
    <p:extLst>
      <p:ext uri="{BB962C8B-B14F-4D97-AF65-F5344CB8AC3E}">
        <p14:creationId xmlns:p14="http://schemas.microsoft.com/office/powerpoint/2010/main" val="359658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Student Misbehavior Is More Productively Managed When . . .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We seek to identify the </a:t>
            </a:r>
            <a:r>
              <a:rPr lang="en-US" altLang="en-US" b="1" dirty="0"/>
              <a:t>reasons</a:t>
            </a:r>
            <a:r>
              <a:rPr lang="en-US" altLang="en-US" dirty="0"/>
              <a:t> for the problematic behavior</a:t>
            </a:r>
          </a:p>
          <a:p>
            <a:r>
              <a:rPr lang="en-US" altLang="en-US" dirty="0"/>
              <a:t>We analyze how </a:t>
            </a:r>
            <a:r>
              <a:rPr lang="en-US" altLang="en-US" b="1" dirty="0"/>
              <a:t>classroom variables are impacting behaviors</a:t>
            </a:r>
          </a:p>
          <a:p>
            <a:r>
              <a:rPr lang="en-US" altLang="en-US" dirty="0"/>
              <a:t>We create </a:t>
            </a:r>
            <a:r>
              <a:rPr lang="en-US" altLang="en-US" b="1" dirty="0"/>
              <a:t>environments that respond sensitively </a:t>
            </a:r>
            <a:r>
              <a:rPr lang="en-US" altLang="en-US" dirty="0"/>
              <a:t>to student needs</a:t>
            </a:r>
          </a:p>
          <a:p>
            <a:r>
              <a:rPr lang="en-US" altLang="en-US" dirty="0"/>
              <a:t>We realize that </a:t>
            </a:r>
            <a:r>
              <a:rPr lang="en-US" altLang="en-US" b="1" dirty="0"/>
              <a:t>misbehavior is often a response to not having basic needs met </a:t>
            </a:r>
            <a:r>
              <a:rPr lang="en-US" altLang="en-US" dirty="0"/>
              <a:t>in the class environment</a:t>
            </a:r>
          </a:p>
        </p:txBody>
      </p:sp>
    </p:spTree>
    <p:extLst>
      <p:ext uri="{BB962C8B-B14F-4D97-AF65-F5344CB8AC3E}">
        <p14:creationId xmlns:p14="http://schemas.microsoft.com/office/powerpoint/2010/main" val="203332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1050878" y="1559257"/>
            <a:ext cx="99822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en-US" dirty="0"/>
          </a:p>
          <a:p>
            <a:pPr marL="0" indent="0" algn="ctr">
              <a:buNone/>
            </a:pPr>
            <a:r>
              <a:rPr lang="en-US" sz="2800" dirty="0" smtClean="0"/>
              <a:t>So let’s take a look at some of the major theorists.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8461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Theorists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359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Classroom Management Theories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Classroom management and behavior strategies come with many different focuses</a:t>
            </a:r>
          </a:p>
          <a:p>
            <a:r>
              <a:rPr lang="en-US" dirty="0" smtClean="0"/>
              <a:t>Take a look at the next slide to see one possible way to categorize these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40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Behavior Management Theories and Theorists</a:t>
            </a:r>
          </a:p>
        </p:txBody>
      </p:sp>
      <p:sp>
        <p:nvSpPr>
          <p:cNvPr id="11267" name="Rectangle 23"/>
          <p:cNvSpPr>
            <a:spLocks noGrp="1" noChangeArrowheads="1"/>
          </p:cNvSpPr>
          <p:nvPr>
            <p:ph idx="4294967295"/>
          </p:nvPr>
        </p:nvSpPr>
        <p:spPr>
          <a:xfrm>
            <a:off x="0" y="1600200"/>
            <a:ext cx="9982200" cy="4572000"/>
          </a:xfrm>
        </p:spPr>
        <p:txBody>
          <a:bodyPr/>
          <a:lstStyle/>
          <a:p>
            <a:pPr eaLnBrk="1" hangingPunct="1"/>
            <a:endParaRPr lang="en-US" altLang="en-US" sz="2800" dirty="0"/>
          </a:p>
          <a:p>
            <a:pPr lvl="1" eaLnBrk="1" hangingPunct="1">
              <a:buFont typeface="Symbol" panose="05050102010706020507" pitchFamily="18" charset="2"/>
              <a:buNone/>
            </a:pPr>
            <a:endParaRPr lang="en-US" altLang="en-US" sz="2000" dirty="0"/>
          </a:p>
        </p:txBody>
      </p:sp>
      <p:sp>
        <p:nvSpPr>
          <p:cNvPr id="4" name="7-Point Star 3"/>
          <p:cNvSpPr/>
          <p:nvPr/>
        </p:nvSpPr>
        <p:spPr>
          <a:xfrm>
            <a:off x="3678176" y="2372208"/>
            <a:ext cx="3088384" cy="2641735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2">
                    <a:lumMod val="90000"/>
                  </a:schemeClr>
                </a:solidFill>
              </a:rPr>
              <a:t>Student Behavior Theories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1104900" y="1359774"/>
            <a:ext cx="2431646" cy="187953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Personal Needs </a:t>
            </a:r>
            <a:r>
              <a:rPr lang="en-US" b="1" dirty="0" err="1" smtClean="0"/>
              <a:t>Approah</a:t>
            </a:r>
            <a:endParaRPr lang="en-US" b="1" dirty="0"/>
          </a:p>
        </p:txBody>
      </p:sp>
      <p:sp>
        <p:nvSpPr>
          <p:cNvPr id="7" name="Teardrop 6"/>
          <p:cNvSpPr/>
          <p:nvPr/>
        </p:nvSpPr>
        <p:spPr>
          <a:xfrm>
            <a:off x="173679" y="3620406"/>
            <a:ext cx="2419643" cy="1899139"/>
          </a:xfrm>
          <a:prstGeom prst="teardrop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2">
                    <a:lumMod val="90000"/>
                  </a:schemeClr>
                </a:solidFill>
              </a:rPr>
              <a:t>Human Development Theory</a:t>
            </a:r>
            <a:endParaRPr lang="en-US" b="1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8" name="Horizontal Scroll 7"/>
          <p:cNvSpPr/>
          <p:nvPr/>
        </p:nvSpPr>
        <p:spPr>
          <a:xfrm>
            <a:off x="1294447" y="5401994"/>
            <a:ext cx="3854548" cy="1441718"/>
          </a:xfrm>
          <a:prstGeom prst="horizontalScroll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2">
                    <a:lumMod val="65000"/>
                    <a:lumOff val="35000"/>
                  </a:schemeClr>
                </a:solidFill>
              </a:rPr>
              <a:t>Social Factors Theory</a:t>
            </a:r>
            <a:endParaRPr lang="en-US" b="1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50946" y="5013943"/>
            <a:ext cx="1983545" cy="164592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Preventative Approach</a:t>
            </a:r>
            <a:endParaRPr lang="en-US" b="1" dirty="0"/>
          </a:p>
        </p:txBody>
      </p:sp>
      <p:sp>
        <p:nvSpPr>
          <p:cNvPr id="10" name="Diamond 9"/>
          <p:cNvSpPr/>
          <p:nvPr/>
        </p:nvSpPr>
        <p:spPr>
          <a:xfrm>
            <a:off x="8626923" y="2491107"/>
            <a:ext cx="3441895" cy="3975881"/>
          </a:xfrm>
          <a:prstGeom prst="diamond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Preventataive</a:t>
            </a:r>
            <a:r>
              <a:rPr lang="en-US" b="1" dirty="0" smtClean="0"/>
              <a:t> and Reactive Approach</a:t>
            </a:r>
            <a:endParaRPr lang="en-US" b="1" dirty="0"/>
          </a:p>
        </p:txBody>
      </p:sp>
      <p:sp>
        <p:nvSpPr>
          <p:cNvPr id="11" name="Hexagon 10"/>
          <p:cNvSpPr/>
          <p:nvPr/>
        </p:nvSpPr>
        <p:spPr>
          <a:xfrm>
            <a:off x="6958992" y="1529271"/>
            <a:ext cx="2319560" cy="2091135"/>
          </a:xfrm>
          <a:prstGeom prst="hexagon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Reactive Approach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05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3105835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600" b="1" dirty="0"/>
              <a:t>Let’s </a:t>
            </a:r>
            <a:r>
              <a:rPr lang="en-US" sz="3600" b="1" dirty="0" smtClean="0"/>
              <a:t>begin </a:t>
            </a:r>
            <a:r>
              <a:rPr lang="en-US" sz="3600" b="1" dirty="0"/>
              <a:t>to </a:t>
            </a:r>
            <a:r>
              <a:rPr lang="en-US" sz="3600" b="1" dirty="0" smtClean="0"/>
              <a:t>examine </a:t>
            </a:r>
            <a:r>
              <a:rPr lang="en-US" sz="3600" b="1" dirty="0"/>
              <a:t>the </a:t>
            </a:r>
            <a:r>
              <a:rPr lang="en-US" sz="3600" b="1" dirty="0" smtClean="0"/>
              <a:t>similarities </a:t>
            </a:r>
            <a:r>
              <a:rPr lang="en-US" sz="3600" b="1" dirty="0"/>
              <a:t>and </a:t>
            </a:r>
            <a:r>
              <a:rPr lang="en-US" sz="3600" b="1" dirty="0" smtClean="0"/>
              <a:t>differences between them.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29492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-1" y="354841"/>
            <a:ext cx="11928143" cy="6318913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84000">
                <a:schemeClr val="accent5">
                  <a:lumMod val="7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3">
                    <a:lumMod val="75000"/>
                  </a:schemeClr>
                </a:solidFill>
              </a:rPr>
              <a:t>Personal Needs Theories</a:t>
            </a:r>
            <a:endParaRPr lang="en-US" sz="16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Chord 4"/>
          <p:cNvSpPr/>
          <p:nvPr/>
        </p:nvSpPr>
        <p:spPr>
          <a:xfrm>
            <a:off x="8418251" y="354841"/>
            <a:ext cx="3252716" cy="3521123"/>
          </a:xfrm>
          <a:prstGeom prst="chord">
            <a:avLst>
              <a:gd name="adj1" fmla="val 2700000"/>
              <a:gd name="adj2" fmla="val 158486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 smtClean="0">
              <a:solidFill>
                <a:schemeClr val="bg2">
                  <a:lumMod val="75000"/>
                </a:schemeClr>
              </a:solidFill>
            </a:endParaRPr>
          </a:p>
          <a:p>
            <a:endParaRPr lang="en-US" sz="2400" b="1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sz="2400" b="1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sz="2400" b="1" dirty="0" smtClean="0">
                <a:solidFill>
                  <a:schemeClr val="bg2">
                    <a:lumMod val="75000"/>
                  </a:schemeClr>
                </a:solidFill>
              </a:rPr>
              <a:t>Maslow</a:t>
            </a:r>
            <a:endParaRPr lang="en-US" sz="24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210192" y="508376"/>
            <a:ext cx="3363676" cy="4339988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 </a:t>
            </a:r>
            <a:r>
              <a:rPr lang="en-US" sz="2800" b="1" dirty="0" err="1" smtClean="0">
                <a:solidFill>
                  <a:schemeClr val="accent3">
                    <a:lumMod val="75000"/>
                  </a:schemeClr>
                </a:solidFill>
              </a:rPr>
              <a:t>Dreikers</a:t>
            </a:r>
            <a:endParaRPr lang="en-US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Teardrop 6"/>
          <p:cNvSpPr/>
          <p:nvPr/>
        </p:nvSpPr>
        <p:spPr>
          <a:xfrm>
            <a:off x="6180375" y="4848364"/>
            <a:ext cx="3141260" cy="2149523"/>
          </a:xfrm>
          <a:prstGeom prst="teardrop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/>
              <a:t>Glasser</a:t>
            </a:r>
            <a:endParaRPr lang="en-US" sz="3200" b="1" dirty="0"/>
          </a:p>
        </p:txBody>
      </p:sp>
      <p:sp>
        <p:nvSpPr>
          <p:cNvPr id="8" name="Rectangle 7"/>
          <p:cNvSpPr/>
          <p:nvPr/>
        </p:nvSpPr>
        <p:spPr>
          <a:xfrm>
            <a:off x="3839712" y="354841"/>
            <a:ext cx="3559893" cy="126294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/>
              <a:t>Coopersmith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11414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Maslow</a:t>
            </a:r>
            <a:endParaRPr lang="en-US" dirty="0"/>
          </a:p>
        </p:txBody>
      </p:sp>
      <p:pic>
        <p:nvPicPr>
          <p:cNvPr id="8" name="IETlvTNWhPg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46656" y="1581191"/>
            <a:ext cx="7497170" cy="42171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29476" y="5832527"/>
            <a:ext cx="73315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Decere</a:t>
            </a:r>
            <a:r>
              <a:rPr lang="en-US" dirty="0"/>
              <a:t> Global Business School. (2018). </a:t>
            </a:r>
            <a:r>
              <a:rPr lang="en-US" i="1" dirty="0"/>
              <a:t>Maslow’s hierarchy of needs – What motivates us?</a:t>
            </a:r>
            <a:r>
              <a:rPr lang="en-US" dirty="0"/>
              <a:t> Retrieved from </a:t>
            </a:r>
            <a:r>
              <a:rPr lang="en-US" dirty="0">
                <a:hlinkClick r:id="rId4"/>
              </a:rPr>
              <a:t>https://youtu.be/IETlvTNWhPg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58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Maslow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Basic needs take precedence over higher-level ones, but all behavior reflects unmet need at some </a:t>
            </a:r>
            <a:r>
              <a:rPr lang="en-US" altLang="en-US" dirty="0" smtClean="0"/>
              <a:t>level</a:t>
            </a:r>
          </a:p>
          <a:p>
            <a:r>
              <a:rPr lang="en-US" altLang="en-US" dirty="0" smtClean="0"/>
              <a:t>He contended that, for students to learn effectively, their more basic needs (i.e., food, shelter) must be first met</a:t>
            </a:r>
          </a:p>
        </p:txBody>
      </p:sp>
      <p:pic>
        <p:nvPicPr>
          <p:cNvPr id="1026" name="Picture 2" descr="https://upload.wikimedia.org/wikipedia/commons/thumb/3/33/MaslowsHierarchyOfNeeds.svg/300px-MaslowsHierarchyOfNeeds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218" y="2878345"/>
            <a:ext cx="5631585" cy="397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15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Dreikurs</a:t>
            </a:r>
            <a:endParaRPr lang="en-US" dirty="0"/>
          </a:p>
        </p:txBody>
      </p:sp>
      <p:pic>
        <p:nvPicPr>
          <p:cNvPr id="4" name="hRkKP01C-MA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935571" y="1463479"/>
            <a:ext cx="8080774" cy="45454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35571" y="6211669"/>
            <a:ext cx="8164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Ta, J. (2016). </a:t>
            </a:r>
            <a:r>
              <a:rPr lang="en-US" i="1" dirty="0"/>
              <a:t>Rudolf </a:t>
            </a:r>
            <a:r>
              <a:rPr lang="en-US" i="1" dirty="0" err="1"/>
              <a:t>Dreikurs</a:t>
            </a:r>
            <a:r>
              <a:rPr lang="en-US" dirty="0"/>
              <a:t>. Retrieved from </a:t>
            </a:r>
            <a:r>
              <a:rPr lang="en-US" u="sng" dirty="0"/>
              <a:t>https://youtu.be/hRkKP01C-MA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97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Dreikurs</a:t>
            </a:r>
            <a:r>
              <a:rPr lang="en-US" dirty="0" smtClean="0"/>
              <a:t>’ </a:t>
            </a:r>
            <a:r>
              <a:rPr lang="en-US" dirty="0" smtClean="0"/>
              <a:t>Approach</a:t>
            </a:r>
            <a:r>
              <a:rPr lang="en-US" dirty="0" smtClean="0"/>
              <a:t>, Simplified</a:t>
            </a:r>
            <a:endParaRPr lang="en-US" dirty="0"/>
          </a:p>
        </p:txBody>
      </p:sp>
      <p:sp>
        <p:nvSpPr>
          <p:cNvPr id="54275" name="Rectangle 6"/>
          <p:cNvSpPr>
            <a:spLocks noGrp="1" noChangeArrowheads="1"/>
          </p:cNvSpPr>
          <p:nvPr>
            <p:ph idx="1"/>
          </p:nvPr>
        </p:nvSpPr>
        <p:spPr>
          <a:xfrm>
            <a:off x="1104900" y="1543929"/>
            <a:ext cx="9982200" cy="4572000"/>
          </a:xfrm>
        </p:spPr>
        <p:txBody>
          <a:bodyPr>
            <a:normAutofit/>
          </a:bodyPr>
          <a:lstStyle/>
          <a:p>
            <a:r>
              <a:rPr lang="en-US" altLang="en-US" dirty="0"/>
              <a:t>T</a:t>
            </a:r>
            <a:r>
              <a:rPr lang="en-US" altLang="en-US" dirty="0" smtClean="0"/>
              <a:t>he teacher considers the motivation and goals of the student behavior in the development of a management plan</a:t>
            </a:r>
          </a:p>
          <a:p>
            <a:r>
              <a:rPr lang="en-US" altLang="en-US" dirty="0" smtClean="0"/>
              <a:t>Misbehavior is seen as driven by a need for social acceptance</a:t>
            </a:r>
          </a:p>
          <a:p>
            <a:pPr lvl="1"/>
            <a:r>
              <a:rPr lang="en-US" dirty="0"/>
              <a:t>All students want to </a:t>
            </a:r>
            <a:r>
              <a:rPr lang="en-US" dirty="0" smtClean="0"/>
              <a:t>belong</a:t>
            </a:r>
          </a:p>
          <a:p>
            <a:r>
              <a:rPr lang="en-US" altLang="en-US" dirty="0" smtClean="0"/>
              <a:t>The teacher then applies “logical consequences” to assist students in taking responsibility for their actions and behaviors</a:t>
            </a:r>
          </a:p>
          <a:p>
            <a:pPr lvl="1"/>
            <a:r>
              <a:rPr lang="en-US" dirty="0"/>
              <a:t>The teacher's role is helping pupils to impose limits on </a:t>
            </a:r>
            <a:r>
              <a:rPr lang="en-US" dirty="0" smtClean="0"/>
              <a:t>themselves</a:t>
            </a:r>
            <a:endParaRPr lang="en-US" altLang="en-US" dirty="0" smtClean="0"/>
          </a:p>
          <a:p>
            <a:r>
              <a:rPr lang="en-US" dirty="0" smtClean="0"/>
              <a:t>Teachers </a:t>
            </a:r>
            <a:r>
              <a:rPr lang="en-US" dirty="0"/>
              <a:t>can model democratic behavior by providing guidance and leadership and involving pupils in setting rules and </a:t>
            </a:r>
            <a:r>
              <a:rPr lang="en-US" dirty="0" smtClean="0"/>
              <a:t>consequences</a:t>
            </a:r>
          </a:p>
          <a:p>
            <a:pPr lvl="0"/>
            <a:r>
              <a:rPr lang="en-US" dirty="0" smtClean="0"/>
              <a:t> Teachers </a:t>
            </a:r>
            <a:r>
              <a:rPr lang="en-US" dirty="0"/>
              <a:t>should encourage students' efforts, but </a:t>
            </a:r>
            <a:r>
              <a:rPr lang="en-US" dirty="0" smtClean="0"/>
              <a:t>avoid </a:t>
            </a:r>
            <a:r>
              <a:rPr lang="en-US" dirty="0"/>
              <a:t>praising their work or </a:t>
            </a:r>
            <a:r>
              <a:rPr lang="en-US" dirty="0" smtClean="0"/>
              <a:t>character</a:t>
            </a:r>
            <a:endParaRPr lang="en-US" dirty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2683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Dreikurs</a:t>
            </a:r>
            <a:r>
              <a:rPr lang="en-US" dirty="0" smtClean="0"/>
              <a:t>’ </a:t>
            </a:r>
            <a:r>
              <a:rPr lang="en-US" dirty="0" smtClean="0"/>
              <a:t>View of Misbehavior</a:t>
            </a:r>
            <a:endParaRPr lang="en-US" dirty="0"/>
          </a:p>
        </p:txBody>
      </p:sp>
      <p:sp>
        <p:nvSpPr>
          <p:cNvPr id="54275" name="Rectangle 6"/>
          <p:cNvSpPr>
            <a:spLocks noGrp="1" noChangeArrowheads="1"/>
          </p:cNvSpPr>
          <p:nvPr>
            <p:ph idx="1"/>
          </p:nvPr>
        </p:nvSpPr>
        <p:spPr>
          <a:xfrm>
            <a:off x="1104900" y="1543929"/>
            <a:ext cx="9982200" cy="4572000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Misbehavior is driven by a need for social acceptance</a:t>
            </a:r>
          </a:p>
          <a:p>
            <a:pPr lvl="1"/>
            <a:r>
              <a:rPr lang="en-US" dirty="0"/>
              <a:t>All students want to </a:t>
            </a:r>
            <a:r>
              <a:rPr lang="en-US" dirty="0" smtClean="0"/>
              <a:t>belong; heir </a:t>
            </a:r>
            <a:r>
              <a:rPr lang="en-US" dirty="0"/>
              <a:t>behavior is directed </a:t>
            </a:r>
            <a:r>
              <a:rPr lang="en-US" altLang="en-US" dirty="0" smtClean="0"/>
              <a:t>solely on that</a:t>
            </a:r>
          </a:p>
          <a:p>
            <a:r>
              <a:rPr lang="en-US" dirty="0" smtClean="0"/>
              <a:t>Discipline </a:t>
            </a:r>
            <a:r>
              <a:rPr lang="en-US" dirty="0"/>
              <a:t>is not </a:t>
            </a:r>
            <a:r>
              <a:rPr lang="en-US" dirty="0" smtClean="0"/>
              <a:t>punishment; it </a:t>
            </a:r>
            <a:r>
              <a:rPr lang="en-US" dirty="0"/>
              <a:t>means </a:t>
            </a:r>
            <a:r>
              <a:rPr lang="en-US" dirty="0" smtClean="0"/>
              <a:t>self-control</a:t>
            </a:r>
          </a:p>
          <a:p>
            <a:pPr lvl="0"/>
            <a:r>
              <a:rPr lang="en-US" dirty="0" smtClean="0"/>
              <a:t>Misbehavior </a:t>
            </a:r>
            <a:r>
              <a:rPr lang="en-US" dirty="0"/>
              <a:t>is the result of </a:t>
            </a:r>
            <a:r>
              <a:rPr lang="en-US" dirty="0" smtClean="0"/>
              <a:t>students’ </a:t>
            </a:r>
            <a:r>
              <a:rPr lang="en-US" dirty="0"/>
              <a:t>mistaken </a:t>
            </a:r>
            <a:r>
              <a:rPr lang="en-US" dirty="0" smtClean="0"/>
              <a:t>belief </a:t>
            </a:r>
            <a:r>
              <a:rPr lang="en-US" dirty="0"/>
              <a:t>that it will gain them peer </a:t>
            </a:r>
            <a:r>
              <a:rPr lang="en-US" dirty="0" smtClean="0"/>
              <a:t>recognition</a:t>
            </a:r>
            <a:endParaRPr lang="en-US" dirty="0"/>
          </a:p>
          <a:p>
            <a:pPr lvl="0"/>
            <a:r>
              <a:rPr lang="en-US" dirty="0"/>
              <a:t>Misbehavior is directed at mistaken goals </a:t>
            </a:r>
            <a:r>
              <a:rPr lang="en-US" dirty="0" smtClean="0"/>
              <a:t>- see the next slide for these</a:t>
            </a:r>
          </a:p>
          <a:p>
            <a:pPr lvl="0"/>
            <a:r>
              <a:rPr lang="en-US" dirty="0" smtClean="0"/>
              <a:t>The </a:t>
            </a:r>
            <a:r>
              <a:rPr lang="en-US" dirty="0"/>
              <a:t>trick is to identify </a:t>
            </a:r>
            <a:r>
              <a:rPr lang="en-US" dirty="0" smtClean="0"/>
              <a:t>the </a:t>
            </a:r>
            <a:r>
              <a:rPr lang="en-US" dirty="0"/>
              <a:t>goal and act in ways that do not reinforce </a:t>
            </a:r>
            <a:r>
              <a:rPr lang="en-US" dirty="0" smtClean="0"/>
              <a:t>mistaken goals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8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Dreikurs’ Goals of Misbehavior</a:t>
            </a:r>
            <a:endParaRPr lang="en-US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He theorized that there are 4 </a:t>
            </a:r>
            <a:r>
              <a:rPr lang="en-US" dirty="0"/>
              <a:t>goals of </a:t>
            </a:r>
            <a:r>
              <a:rPr lang="en-US" dirty="0" smtClean="0"/>
              <a:t>misbehavior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To seek attention</a:t>
            </a:r>
          </a:p>
          <a:p>
            <a:pPr lvl="1"/>
            <a:r>
              <a:rPr lang="en-US" altLang="en-US" dirty="0" smtClean="0"/>
              <a:t>To gain power</a:t>
            </a:r>
          </a:p>
          <a:p>
            <a:pPr lvl="1"/>
            <a:r>
              <a:rPr lang="en-US" altLang="en-US" dirty="0" smtClean="0"/>
              <a:t>To seek revenge for some perceived injustice</a:t>
            </a:r>
          </a:p>
          <a:p>
            <a:pPr lvl="1"/>
            <a:r>
              <a:rPr lang="en-US" altLang="en-US" dirty="0" smtClean="0"/>
              <a:t>To avoid failure</a:t>
            </a:r>
          </a:p>
        </p:txBody>
      </p:sp>
    </p:spTree>
    <p:extLst>
      <p:ext uri="{BB962C8B-B14F-4D97-AF65-F5344CB8AC3E}">
        <p14:creationId xmlns:p14="http://schemas.microsoft.com/office/powerpoint/2010/main" val="156755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Dreikurs’ Logical Consequences</a:t>
            </a:r>
            <a:endParaRPr lang="en-US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Logical consequences must . . .</a:t>
            </a:r>
          </a:p>
          <a:p>
            <a:pPr lvl="1"/>
            <a:r>
              <a:rPr lang="en-US" altLang="en-US" dirty="0"/>
              <a:t>B</a:t>
            </a:r>
            <a:r>
              <a:rPr lang="en-US" altLang="en-US" dirty="0" smtClean="0"/>
              <a:t>e tied directly to the misbehavior</a:t>
            </a:r>
          </a:p>
          <a:p>
            <a:pPr lvl="1"/>
            <a:r>
              <a:rPr lang="en-US" altLang="en-US" dirty="0"/>
              <a:t>N</a:t>
            </a:r>
            <a:r>
              <a:rPr lang="en-US" altLang="en-US" dirty="0" smtClean="0"/>
              <a:t>ot involve moral judgments </a:t>
            </a:r>
          </a:p>
          <a:p>
            <a:pPr lvl="1"/>
            <a:r>
              <a:rPr lang="en-US" altLang="en-US" dirty="0"/>
              <a:t>D</a:t>
            </a:r>
            <a:r>
              <a:rPr lang="en-US" altLang="en-US" dirty="0" smtClean="0"/>
              <a:t>istinguish between the deed and the doer</a:t>
            </a:r>
          </a:p>
          <a:p>
            <a:pPr lvl="1"/>
            <a:r>
              <a:rPr lang="en-US" altLang="en-US" dirty="0"/>
              <a:t>B</a:t>
            </a:r>
            <a:r>
              <a:rPr lang="en-US" altLang="en-US" dirty="0" smtClean="0"/>
              <a:t>e applied in a non-threatening manner</a:t>
            </a:r>
          </a:p>
          <a:p>
            <a:pPr lvl="1"/>
            <a:r>
              <a:rPr lang="en-US" altLang="en-US" dirty="0"/>
              <a:t>P</a:t>
            </a:r>
            <a:r>
              <a:rPr lang="en-US" altLang="en-US" dirty="0" smtClean="0"/>
              <a:t>resent choice for the student</a:t>
            </a:r>
          </a:p>
        </p:txBody>
      </p:sp>
    </p:spTree>
    <p:extLst>
      <p:ext uri="{BB962C8B-B14F-4D97-AF65-F5344CB8AC3E}">
        <p14:creationId xmlns:p14="http://schemas.microsoft.com/office/powerpoint/2010/main" val="20939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William </a:t>
            </a:r>
            <a:r>
              <a:rPr lang="en-US" dirty="0" err="1" smtClean="0"/>
              <a:t>Glasser</a:t>
            </a:r>
            <a:endParaRPr lang="en-US" dirty="0"/>
          </a:p>
        </p:txBody>
      </p:sp>
      <p:pic>
        <p:nvPicPr>
          <p:cNvPr id="4" name="9jWGrPsC0HQ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91897" y="1594593"/>
            <a:ext cx="8006687" cy="45037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44541" y="6098354"/>
            <a:ext cx="78540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Teachings in Education. (2018). </a:t>
            </a:r>
            <a:r>
              <a:rPr lang="en-US" i="1" dirty="0" err="1"/>
              <a:t>Glasser’s</a:t>
            </a:r>
            <a:r>
              <a:rPr lang="en-US" i="1" dirty="0"/>
              <a:t> theory: Address student needs</a:t>
            </a:r>
            <a:r>
              <a:rPr lang="en-US" dirty="0"/>
              <a:t>. Retrieved from https://youtu.be/9jWGrPsC0HQ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8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William </a:t>
            </a:r>
            <a:r>
              <a:rPr lang="en-US" dirty="0" err="1" smtClean="0"/>
              <a:t>Glasser</a:t>
            </a:r>
            <a:r>
              <a:rPr lang="en-US" dirty="0" smtClean="0"/>
              <a:t> – Control/Choice Theory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Glasser’s</a:t>
            </a:r>
            <a:r>
              <a:rPr lang="en-US" dirty="0" smtClean="0"/>
              <a:t> belief is that all humans have a need for love and a feeling of self-worth</a:t>
            </a:r>
          </a:p>
          <a:p>
            <a:r>
              <a:rPr lang="en-US" dirty="0" smtClean="0"/>
              <a:t>Steps</a:t>
            </a:r>
          </a:p>
          <a:p>
            <a:pPr lvl="1"/>
            <a:r>
              <a:rPr lang="en-US" dirty="0" smtClean="0"/>
              <a:t>Build a relationship between the teacher and student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ocus on the behavior and not the person</a:t>
            </a:r>
          </a:p>
          <a:p>
            <a:pPr lvl="1"/>
            <a:r>
              <a:rPr lang="en-US" dirty="0"/>
              <a:t>G</a:t>
            </a:r>
            <a:r>
              <a:rPr lang="en-US" dirty="0" smtClean="0"/>
              <a:t>ive students responsibility and evaluation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evelop a plan</a:t>
            </a:r>
          </a:p>
          <a:p>
            <a:pPr lvl="1"/>
            <a:r>
              <a:rPr lang="en-US" dirty="0" smtClean="0"/>
              <a:t>The student commits to the plan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ollow-up and follow-through, on the plan in order to move beyond class if necessary</a:t>
            </a:r>
          </a:p>
          <a:p>
            <a:r>
              <a:rPr lang="en-US" dirty="0" smtClean="0"/>
              <a:t>Emphasizes effort (redo, retake, revise)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45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William </a:t>
            </a:r>
            <a:r>
              <a:rPr lang="en-US" dirty="0" err="1"/>
              <a:t>Glasser</a:t>
            </a:r>
            <a:r>
              <a:rPr lang="en-US" dirty="0"/>
              <a:t> –Control/Choice </a:t>
            </a:r>
            <a:r>
              <a:rPr lang="en-US" dirty="0" smtClean="0"/>
              <a:t>Theory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Students </a:t>
            </a:r>
            <a:r>
              <a:rPr lang="en-US" dirty="0"/>
              <a:t>are rational </a:t>
            </a:r>
            <a:r>
              <a:rPr lang="en-US" dirty="0" smtClean="0"/>
              <a:t>beings; they </a:t>
            </a:r>
            <a:r>
              <a:rPr lang="en-US" dirty="0"/>
              <a:t>can control </a:t>
            </a:r>
            <a:r>
              <a:rPr lang="en-US" dirty="0" smtClean="0"/>
              <a:t>their behavior</a:t>
            </a:r>
            <a:endParaRPr lang="en-US" dirty="0"/>
          </a:p>
          <a:p>
            <a:pPr lvl="0"/>
            <a:r>
              <a:rPr lang="en-US" dirty="0"/>
              <a:t>Good choices produce good </a:t>
            </a:r>
            <a:r>
              <a:rPr lang="en-US" dirty="0" smtClean="0"/>
              <a:t>behavior; bad </a:t>
            </a:r>
            <a:r>
              <a:rPr lang="en-US" dirty="0"/>
              <a:t>choices </a:t>
            </a:r>
            <a:r>
              <a:rPr lang="en-US" dirty="0" smtClean="0"/>
              <a:t>produce </a:t>
            </a:r>
            <a:r>
              <a:rPr lang="en-US" dirty="0"/>
              <a:t>bad </a:t>
            </a:r>
            <a:r>
              <a:rPr lang="en-US" dirty="0" smtClean="0"/>
              <a:t>behavior</a:t>
            </a:r>
            <a:endParaRPr lang="en-US" dirty="0"/>
          </a:p>
          <a:p>
            <a:pPr lvl="0"/>
            <a:r>
              <a:rPr lang="en-US" dirty="0"/>
              <a:t>Teachers must forever try to help students make </a:t>
            </a:r>
            <a:r>
              <a:rPr lang="en-US" dirty="0" smtClean="0"/>
              <a:t>good choices</a:t>
            </a:r>
            <a:endParaRPr lang="en-US" dirty="0"/>
          </a:p>
          <a:p>
            <a:pPr lvl="0"/>
            <a:r>
              <a:rPr lang="en-US" dirty="0"/>
              <a:t>Teachers who truly care about their students </a:t>
            </a:r>
            <a:r>
              <a:rPr lang="en-US" dirty="0" smtClean="0"/>
              <a:t>accept </a:t>
            </a:r>
            <a:r>
              <a:rPr lang="en-US" dirty="0"/>
              <a:t>no excuses for bad </a:t>
            </a:r>
            <a:r>
              <a:rPr lang="en-US" dirty="0" smtClean="0"/>
              <a:t>behavior</a:t>
            </a:r>
            <a:endParaRPr lang="en-US" dirty="0"/>
          </a:p>
          <a:p>
            <a:pPr lvl="0"/>
            <a:r>
              <a:rPr lang="en-US" dirty="0"/>
              <a:t>Reasonable consequences should always follow </a:t>
            </a:r>
            <a:r>
              <a:rPr lang="en-US" dirty="0" smtClean="0"/>
              <a:t>student </a:t>
            </a:r>
            <a:r>
              <a:rPr lang="en-US" dirty="0"/>
              <a:t>behavior, good or </a:t>
            </a:r>
            <a:r>
              <a:rPr lang="en-US" dirty="0" smtClean="0"/>
              <a:t>bad</a:t>
            </a:r>
            <a:endParaRPr lang="en-US" dirty="0"/>
          </a:p>
          <a:p>
            <a:pPr lvl="0"/>
            <a:r>
              <a:rPr lang="en-US" dirty="0"/>
              <a:t>Class rules are </a:t>
            </a:r>
            <a:r>
              <a:rPr lang="en-US" dirty="0" smtClean="0"/>
              <a:t>essential, </a:t>
            </a:r>
            <a:r>
              <a:rPr lang="en-US" dirty="0"/>
              <a:t>and they must be </a:t>
            </a:r>
            <a:r>
              <a:rPr lang="en-US" dirty="0" smtClean="0"/>
              <a:t>enforced</a:t>
            </a:r>
            <a:endParaRPr lang="en-US" dirty="0"/>
          </a:p>
          <a:p>
            <a:pPr lvl="0"/>
            <a:r>
              <a:rPr lang="en-US" dirty="0"/>
              <a:t>Classroom meetings are effective vehicles for </a:t>
            </a:r>
            <a:r>
              <a:rPr lang="en-US" dirty="0" smtClean="0"/>
              <a:t>attending </a:t>
            </a:r>
            <a:r>
              <a:rPr lang="en-US" dirty="0"/>
              <a:t>to matters of class rules, behavior, </a:t>
            </a:r>
            <a:r>
              <a:rPr lang="en-US" dirty="0" smtClean="0"/>
              <a:t>and discipline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29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Coopersmith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 defined self-esteem as “positive and negative attitudes towards oneself”</a:t>
            </a:r>
          </a:p>
          <a:p>
            <a:r>
              <a:rPr lang="en-US" dirty="0" smtClean="0"/>
              <a:t>He considered self-esteem an expression of approval or disapproval of oneself as well as a measure of the extent to which one believes that he/she is talented, successful, and that his/her life has meaning and value</a:t>
            </a:r>
          </a:p>
          <a:p>
            <a:r>
              <a:rPr lang="en-US" dirty="0" smtClean="0"/>
              <a:t>He contended that students need to feel a sense of trust and personal involvement along with a sense of accomplishment or competence if their needs are to be met</a:t>
            </a:r>
          </a:p>
          <a:p>
            <a:r>
              <a:rPr lang="en-US" dirty="0" smtClean="0"/>
              <a:t>Thus, for students in their classes to succeed, teachers must strive to create classroom environments and personal relationships with students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35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-1" y="354841"/>
            <a:ext cx="11928143" cy="6318913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84000">
                <a:schemeClr val="accent5">
                  <a:lumMod val="7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5400" b="1" dirty="0" smtClean="0">
                <a:solidFill>
                  <a:schemeClr val="accent1"/>
                </a:solidFill>
              </a:rPr>
              <a:t>Human Development Theory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8" name="Teardrop 7"/>
          <p:cNvSpPr/>
          <p:nvPr/>
        </p:nvSpPr>
        <p:spPr>
          <a:xfrm>
            <a:off x="79612" y="4708477"/>
            <a:ext cx="3141260" cy="2149523"/>
          </a:xfrm>
          <a:prstGeom prst="teardrop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Erik Erikson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5912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Erikson – Human Development Theory</a:t>
            </a:r>
            <a:endParaRPr lang="en-US" dirty="0"/>
          </a:p>
        </p:txBody>
      </p:sp>
      <p:pic>
        <p:nvPicPr>
          <p:cNvPr id="4" name="VEyOVb0SAj8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76494" y="1550971"/>
            <a:ext cx="8225051" cy="46265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94952" y="6232205"/>
            <a:ext cx="7047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Du Bose, C. (2015). Erik Erikson: Eight stages. Retrieved from </a:t>
            </a:r>
            <a:r>
              <a:rPr lang="en-US" u="sng">
                <a:hlinkClick r:id="rId4"/>
              </a:rPr>
              <a:t>https://youtu.be/VEyOVb0SAj8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64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Erikson – Human Development Theory (cont.)</a:t>
            </a:r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Psychosocial development progresses through eight stages, each reflecting a key psychosocial understanding</a:t>
            </a:r>
          </a:p>
          <a:p>
            <a:pPr lvl="1"/>
            <a:r>
              <a:rPr lang="en-US" dirty="0" smtClean="0"/>
              <a:t>Each stage builds on the previous stage, so development at one stage must be completed before the child can move to the next level or stage</a:t>
            </a:r>
          </a:p>
          <a:p>
            <a:r>
              <a:rPr lang="en-US" dirty="0" smtClean="0"/>
              <a:t>Implication for teachers:</a:t>
            </a:r>
          </a:p>
          <a:p>
            <a:pPr lvl="1"/>
            <a:r>
              <a:rPr lang="en-US" dirty="0" smtClean="0"/>
              <a:t>Teachers must assist a student in developing a positive resolution of the developmental stage that coincides with the chronological age of the student </a:t>
            </a:r>
          </a:p>
          <a:p>
            <a:pPr lvl="1"/>
            <a:r>
              <a:rPr lang="en-US" dirty="0" smtClean="0"/>
              <a:t>Teachers also must support students who are struggling due to an unsatisfactory resolution of earlier stages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46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-1" y="354841"/>
            <a:ext cx="11928143" cy="6318913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84000">
                <a:schemeClr val="accent5">
                  <a:lumMod val="7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5400" b="1" dirty="0" smtClean="0">
                <a:solidFill>
                  <a:schemeClr val="accent1"/>
                </a:solidFill>
              </a:rPr>
              <a:t>Social Factors Theory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9343" y="3923304"/>
            <a:ext cx="2688182" cy="27504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David </a:t>
            </a:r>
            <a:r>
              <a:rPr lang="en-US" sz="3200" b="1" dirty="0" err="1" smtClean="0"/>
              <a:t>Elkind</a:t>
            </a:r>
            <a:endParaRPr lang="en-US" sz="3200" b="1" dirty="0"/>
          </a:p>
        </p:txBody>
      </p:sp>
      <p:sp>
        <p:nvSpPr>
          <p:cNvPr id="9" name="Oval 8"/>
          <p:cNvSpPr/>
          <p:nvPr/>
        </p:nvSpPr>
        <p:spPr>
          <a:xfrm>
            <a:off x="8515350" y="170595"/>
            <a:ext cx="3412792" cy="231543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Joan </a:t>
            </a:r>
            <a:r>
              <a:rPr lang="en-US" sz="2800" b="1" dirty="0" err="1" smtClean="0"/>
              <a:t>Lipsitz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07216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David </a:t>
            </a:r>
            <a:r>
              <a:rPr lang="en-US" dirty="0" err="1" smtClean="0"/>
              <a:t>Elkind</a:t>
            </a:r>
            <a:r>
              <a:rPr lang="en-US" dirty="0" smtClean="0"/>
              <a:t> – Social Factors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Elkind</a:t>
            </a:r>
            <a:r>
              <a:rPr lang="en-US" dirty="0" smtClean="0"/>
              <a:t> contended that the relationships between children and adults involve basic patterns of </a:t>
            </a:r>
            <a:r>
              <a:rPr lang="en-US" dirty="0" err="1" smtClean="0"/>
              <a:t>deaing</a:t>
            </a:r>
            <a:r>
              <a:rPr lang="en-US" dirty="0" smtClean="0"/>
              <a:t> with one another</a:t>
            </a:r>
          </a:p>
          <a:p>
            <a:r>
              <a:rPr lang="en-US" dirty="0" smtClean="0"/>
              <a:t>He calls these contracts</a:t>
            </a:r>
          </a:p>
          <a:p>
            <a:r>
              <a:rPr lang="en-US" dirty="0" smtClean="0"/>
              <a:t>He contended that contracts are constantly changing as the individuals, themselves, change</a:t>
            </a:r>
          </a:p>
          <a:p>
            <a:pPr lvl="1"/>
            <a:r>
              <a:rPr lang="en-US" dirty="0" smtClean="0"/>
              <a:t>Children’s needs are met when contracts change as the children change, thus allowing the contracts to continue to meet their needs</a:t>
            </a:r>
          </a:p>
          <a:p>
            <a:r>
              <a:rPr lang="en-US" dirty="0" smtClean="0"/>
              <a:t>He also contended that contracts are frequently violated by adults </a:t>
            </a:r>
          </a:p>
          <a:p>
            <a:pPr lvl="1"/>
            <a:r>
              <a:rPr lang="en-US" dirty="0" smtClean="0"/>
              <a:t>This causes stress for the children</a:t>
            </a:r>
          </a:p>
          <a:p>
            <a:r>
              <a:rPr lang="en-US" dirty="0" smtClean="0"/>
              <a:t>Teachers must be aware of this within their classrooms to ensure success for students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6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Joan </a:t>
            </a:r>
            <a:r>
              <a:rPr lang="en-US" dirty="0" err="1" smtClean="0"/>
              <a:t>Lipsitz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Worked mainly with adolescents</a:t>
            </a:r>
          </a:p>
          <a:p>
            <a:r>
              <a:rPr lang="en-US" dirty="0" smtClean="0"/>
              <a:t>She contends that adults frequently fail to understand that age group, often leading to classroom management and instruction decisions that cause unproductive behavior </a:t>
            </a:r>
          </a:p>
          <a:p>
            <a:r>
              <a:rPr lang="en-US" dirty="0" smtClean="0"/>
              <a:t>She emphasizes the importance of developing school environments that are developmentally appropriate for the adolescent age group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76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-1" y="354841"/>
            <a:ext cx="11928143" cy="6318913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84000">
                <a:schemeClr val="accent5">
                  <a:lumMod val="7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5400" b="1" dirty="0" smtClean="0">
                <a:solidFill>
                  <a:schemeClr val="accent1"/>
                </a:solidFill>
              </a:rPr>
              <a:t>Preventative Approach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5" name="Chord 4"/>
          <p:cNvSpPr/>
          <p:nvPr/>
        </p:nvSpPr>
        <p:spPr>
          <a:xfrm>
            <a:off x="8675426" y="2947916"/>
            <a:ext cx="3252716" cy="3521123"/>
          </a:xfrm>
          <a:prstGeom prst="chord">
            <a:avLst>
              <a:gd name="adj1" fmla="val 2700000"/>
              <a:gd name="adj2" fmla="val 158486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 smtClean="0">
              <a:solidFill>
                <a:schemeClr val="bg2">
                  <a:lumMod val="75000"/>
                </a:schemeClr>
              </a:solidFill>
            </a:endParaRPr>
          </a:p>
          <a:p>
            <a:endParaRPr lang="en-US" sz="2400" b="1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sz="2400" b="1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sz="3200" b="1" dirty="0" smtClean="0">
                <a:solidFill>
                  <a:schemeClr val="bg2">
                    <a:lumMod val="75000"/>
                  </a:schemeClr>
                </a:solidFill>
              </a:rPr>
              <a:t>Carl Rogers</a:t>
            </a:r>
            <a:endParaRPr lang="en-US" sz="32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Isosceles Triangle 1"/>
          <p:cNvSpPr/>
          <p:nvPr/>
        </p:nvSpPr>
        <p:spPr>
          <a:xfrm>
            <a:off x="79612" y="0"/>
            <a:ext cx="2838734" cy="4339988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</a:rPr>
              <a:t>Jacob </a:t>
            </a:r>
            <a:r>
              <a:rPr lang="en-US" sz="2800" b="1" dirty="0" err="1" smtClean="0">
                <a:solidFill>
                  <a:schemeClr val="accent3">
                    <a:lumMod val="75000"/>
                  </a:schemeClr>
                </a:solidFill>
              </a:rPr>
              <a:t>Kounin</a:t>
            </a:r>
            <a:endParaRPr lang="en-US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Explosion 2 3"/>
          <p:cNvSpPr/>
          <p:nvPr/>
        </p:nvSpPr>
        <p:spPr>
          <a:xfrm>
            <a:off x="3690582" y="170595"/>
            <a:ext cx="3425587" cy="2497541"/>
          </a:xfrm>
          <a:prstGeom prst="irregularSeal2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Alfie Kohn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5227093" y="4694830"/>
            <a:ext cx="2156346" cy="197892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Jeanne Gibbs</a:t>
            </a:r>
            <a:endParaRPr lang="en-US" sz="3200" b="1" dirty="0"/>
          </a:p>
        </p:txBody>
      </p:sp>
      <p:sp>
        <p:nvSpPr>
          <p:cNvPr id="8" name="Teardrop 7"/>
          <p:cNvSpPr/>
          <p:nvPr/>
        </p:nvSpPr>
        <p:spPr>
          <a:xfrm>
            <a:off x="79612" y="4708477"/>
            <a:ext cx="3141260" cy="2149523"/>
          </a:xfrm>
          <a:prstGeom prst="teardrop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Harry Wong</a:t>
            </a:r>
            <a:endParaRPr lang="en-US" sz="3200" b="1" dirty="0"/>
          </a:p>
        </p:txBody>
      </p:sp>
      <p:sp>
        <p:nvSpPr>
          <p:cNvPr id="9" name="Oval 8"/>
          <p:cNvSpPr/>
          <p:nvPr/>
        </p:nvSpPr>
        <p:spPr>
          <a:xfrm>
            <a:off x="8515350" y="170595"/>
            <a:ext cx="3412792" cy="231543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/>
              <a:t>Jere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Brophy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1280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4" grpId="0" animBg="1"/>
      <p:bldP spid="6" grpId="0" animBg="1"/>
      <p:bldP spid="8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Carl Rogers</a:t>
            </a:r>
            <a:endParaRPr lang="en-US" dirty="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Experiential learning and self-actualization</a:t>
            </a:r>
          </a:p>
          <a:p>
            <a:r>
              <a:rPr lang="en-US" altLang="en-US" dirty="0" smtClean="0"/>
              <a:t>Experiences the need to be relevant, non-threatening, and participatory</a:t>
            </a:r>
          </a:p>
          <a:p>
            <a:r>
              <a:rPr lang="en-US" altLang="en-US" dirty="0" smtClean="0"/>
              <a:t>Teachers need to be real, empathetic, understanding, and prize their students</a:t>
            </a:r>
          </a:p>
          <a:p>
            <a:r>
              <a:rPr lang="en-US" altLang="en-US" dirty="0" smtClean="0"/>
              <a:t>All students strive for self-actualization and self-fulfillment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200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Jacob Kounin</a:t>
            </a:r>
            <a:endParaRPr lang="en-US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dirty="0" smtClean="0"/>
              <a:t>Effective teaching includes group alerting and accountability, high participation, and smooth transitions</a:t>
            </a:r>
            <a:endParaRPr lang="en-US" altLang="en-US" dirty="0"/>
          </a:p>
          <a:p>
            <a:r>
              <a:rPr lang="en-US" altLang="en-US" dirty="0" smtClean="0"/>
              <a:t>Effective teachers are ‘with it,’ use the ripple effect and overlapping, and they don’t ‘dangle,’ ‘flip flop, or get distracted</a:t>
            </a:r>
          </a:p>
          <a:p>
            <a:pPr lvl="1"/>
            <a:r>
              <a:rPr lang="en-US" altLang="en-US" dirty="0" smtClean="0"/>
              <a:t>Ripple effect:  w</a:t>
            </a:r>
            <a:r>
              <a:rPr lang="en-US" dirty="0" smtClean="0"/>
              <a:t>hen </a:t>
            </a:r>
            <a:r>
              <a:rPr lang="en-US" dirty="0"/>
              <a:t>teachers correct misbehavior in one student, it often influences the behavior of other students in close </a:t>
            </a:r>
            <a:r>
              <a:rPr lang="en-US" dirty="0" smtClean="0"/>
              <a:t>proximity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Overlapping:  t</a:t>
            </a:r>
            <a:r>
              <a:rPr lang="en-US" dirty="0" smtClean="0"/>
              <a:t>he </a:t>
            </a:r>
            <a:r>
              <a:rPr lang="en-US" dirty="0"/>
              <a:t>ability to provide smooth transitions between activities and to maintain consistent momentum within activities is crucial to effective group </a:t>
            </a:r>
            <a:r>
              <a:rPr lang="en-US" dirty="0" smtClean="0"/>
              <a:t>management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“With it”: t</a:t>
            </a:r>
            <a:r>
              <a:rPr lang="en-US" dirty="0" smtClean="0"/>
              <a:t>eachers must </a:t>
            </a:r>
            <a:r>
              <a:rPr lang="en-US" dirty="0"/>
              <a:t>know what is going on in all parts of the classroom at all </a:t>
            </a:r>
            <a:r>
              <a:rPr lang="en-US" dirty="0" smtClean="0"/>
              <a:t>times</a:t>
            </a:r>
          </a:p>
          <a:p>
            <a:pPr lvl="0"/>
            <a:r>
              <a:rPr lang="en-US" dirty="0"/>
              <a:t>Teachers should strive to maintain group </a:t>
            </a:r>
            <a:r>
              <a:rPr lang="en-US" dirty="0" smtClean="0"/>
              <a:t>alertness </a:t>
            </a:r>
            <a:r>
              <a:rPr lang="en-US" dirty="0"/>
              <a:t>and to hold every group member </a:t>
            </a:r>
            <a:br>
              <a:rPr lang="en-US" dirty="0"/>
            </a:br>
            <a:r>
              <a:rPr lang="en-US" dirty="0"/>
              <a:t>accountable got the content of a lesson, which </a:t>
            </a:r>
            <a:r>
              <a:rPr lang="en-US" dirty="0" smtClean="0"/>
              <a:t>allows </a:t>
            </a:r>
            <a:r>
              <a:rPr lang="en-US" dirty="0"/>
              <a:t>optimal learning to take </a:t>
            </a:r>
            <a:r>
              <a:rPr lang="en-US" dirty="0" smtClean="0"/>
              <a:t>place</a:t>
            </a:r>
            <a:endParaRPr lang="en-US" dirty="0"/>
          </a:p>
          <a:p>
            <a:pPr lvl="0"/>
            <a:r>
              <a:rPr lang="en-US" dirty="0"/>
              <a:t>Student boredom can be avoided by providing a </a:t>
            </a:r>
            <a:r>
              <a:rPr lang="en-US" dirty="0" smtClean="0"/>
              <a:t>feeling </a:t>
            </a:r>
            <a:r>
              <a:rPr lang="en-US" dirty="0"/>
              <a:t>of progress and by adding variety to </a:t>
            </a:r>
            <a:r>
              <a:rPr lang="en-US" dirty="0" smtClean="0"/>
              <a:t>curriculum </a:t>
            </a:r>
            <a:r>
              <a:rPr lang="en-US" dirty="0"/>
              <a:t>and classroom </a:t>
            </a:r>
            <a:r>
              <a:rPr lang="en-US" dirty="0" smtClean="0"/>
              <a:t>environment</a:t>
            </a:r>
            <a:endParaRPr lang="en-US" dirty="0"/>
          </a:p>
          <a:p>
            <a:endParaRPr lang="en-US" dirty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92178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Alfie Kohn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Authored “Beyond Discipline:  From Compliance to Community”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Believes that there is a difference between ‘working with’ and ‘doing to’ classes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‘Doing to’ classes includes compliance, punishment and rewards, grading, and reliance on marks or test results 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‘Working with’ classes includes active participation, high interest, discovery, and love of learning</a:t>
            </a:r>
          </a:p>
        </p:txBody>
      </p:sp>
    </p:spTree>
    <p:extLst>
      <p:ext uri="{BB962C8B-B14F-4D97-AF65-F5344CB8AC3E}">
        <p14:creationId xmlns:p14="http://schemas.microsoft.com/office/powerpoint/2010/main" val="11302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Jeanne Gibb – Tribes Theory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Tribes theory includes an emphasis on active listening, appreciation, mutual respect, the right to pass, a helping attitude, setting goals, monitoring progress, and celebrating accomplishments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Tribes’ focus is on learning (including social learning), a caring culture, a community of learners, and student-centeredness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Tribes training encompasses various school groups including parents and administrators</a:t>
            </a:r>
          </a:p>
        </p:txBody>
      </p:sp>
    </p:spTree>
    <p:extLst>
      <p:ext uri="{BB962C8B-B14F-4D97-AF65-F5344CB8AC3E}">
        <p14:creationId xmlns:p14="http://schemas.microsoft.com/office/powerpoint/2010/main" val="213468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Jere Brophy</a:t>
            </a:r>
            <a:endParaRPr lang="en-US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Good teaching includes enthusiasm, instructional goals, organization, and teacher as problem-solver</a:t>
            </a:r>
          </a:p>
          <a:p>
            <a:r>
              <a:rPr lang="en-US" dirty="0" smtClean="0"/>
              <a:t>Good teachers present the concepts, include discussions and activities, and give tasks to practice working with new knowledge</a:t>
            </a:r>
          </a:p>
          <a:p>
            <a:r>
              <a:rPr lang="en-US" dirty="0" smtClean="0"/>
              <a:t>Assessments are used to provide feedback, to note the zone of proximal development, and to develop and/or revise the curriculum</a:t>
            </a:r>
          </a:p>
          <a:p>
            <a:r>
              <a:rPr lang="en-US" dirty="0" smtClean="0"/>
              <a:t>Students need to see the purposefulness of the curriculum in order to be engaged in the learning process</a:t>
            </a:r>
          </a:p>
        </p:txBody>
      </p:sp>
    </p:spTree>
    <p:extLst>
      <p:ext uri="{BB962C8B-B14F-4D97-AF65-F5344CB8AC3E}">
        <p14:creationId xmlns:p14="http://schemas.microsoft.com/office/powerpoint/2010/main" val="106907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accent1">
                    <a:satMod val="150000"/>
                  </a:schemeClr>
                </a:solidFill>
              </a:rPr>
              <a:t>Harry Wong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438912" indent="-320040">
              <a:lnSpc>
                <a:spcPct val="80000"/>
              </a:lnSpc>
              <a:spcBef>
                <a:spcPts val="0"/>
              </a:spcBef>
              <a:buFont typeface="Wingdings 2"/>
              <a:buChar char=""/>
              <a:defRPr/>
            </a:pPr>
            <a:r>
              <a:rPr lang="en-US" dirty="0" smtClean="0"/>
              <a:t>Has created “The Effective Teacher” videos and “The First Days of School” book</a:t>
            </a:r>
            <a:br>
              <a:rPr lang="en-US" dirty="0" smtClean="0"/>
            </a:br>
            <a:endParaRPr lang="en-US" dirty="0" smtClean="0"/>
          </a:p>
          <a:p>
            <a:pPr marL="438912" indent="-320040">
              <a:lnSpc>
                <a:spcPct val="80000"/>
              </a:lnSpc>
              <a:spcBef>
                <a:spcPts val="0"/>
              </a:spcBef>
              <a:buFont typeface="Wingdings 2"/>
              <a:buChar char=""/>
              <a:defRPr/>
            </a:pPr>
            <a:r>
              <a:rPr lang="en-US" dirty="0" smtClean="0"/>
              <a:t>He posits that first impressions are lasting</a:t>
            </a:r>
            <a:br>
              <a:rPr lang="en-US" dirty="0" smtClean="0"/>
            </a:br>
            <a:endParaRPr lang="en-US" dirty="0" smtClean="0"/>
          </a:p>
          <a:p>
            <a:pPr marL="438912" indent="-320040">
              <a:lnSpc>
                <a:spcPct val="80000"/>
              </a:lnSpc>
              <a:spcBef>
                <a:spcPts val="0"/>
              </a:spcBef>
              <a:buFont typeface="Wingdings 2"/>
              <a:buChar char=""/>
              <a:defRPr/>
            </a:pPr>
            <a:r>
              <a:rPr lang="en-US" dirty="0" smtClean="0"/>
              <a:t>Classes need only 3 to 5 rules, and the size of groups is determined by the roles to be assumed</a:t>
            </a:r>
            <a:br>
              <a:rPr lang="en-US" dirty="0" smtClean="0"/>
            </a:br>
            <a:endParaRPr lang="en-US" dirty="0" smtClean="0"/>
          </a:p>
          <a:p>
            <a:pPr marL="438912" indent="-320040">
              <a:lnSpc>
                <a:spcPct val="80000"/>
              </a:lnSpc>
              <a:spcBef>
                <a:spcPts val="0"/>
              </a:spcBef>
              <a:buFont typeface="Wingdings 2"/>
              <a:buChar char=""/>
              <a:defRPr/>
            </a:pPr>
            <a:r>
              <a:rPr lang="en-US" dirty="0" smtClean="0"/>
              <a:t>Important aspects of a class are teacher readiness, meeting students, a seating plan, “bell work,” and immediate feedback</a:t>
            </a:r>
          </a:p>
          <a:p>
            <a:pPr marL="438912" indent="-320040">
              <a:lnSpc>
                <a:spcPct val="80000"/>
              </a:lnSpc>
              <a:spcBef>
                <a:spcPts val="0"/>
              </a:spcBef>
              <a:buFont typeface="Wingdings 2"/>
              <a:buChar char=""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5381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-1" y="354841"/>
            <a:ext cx="11928143" cy="6318913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84000">
                <a:schemeClr val="accent5">
                  <a:lumMod val="7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5400" b="1" dirty="0" smtClean="0">
                <a:solidFill>
                  <a:schemeClr val="accent1"/>
                </a:solidFill>
              </a:rPr>
              <a:t>Preventative and Reactive Approach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5" name="Chord 4"/>
          <p:cNvSpPr/>
          <p:nvPr/>
        </p:nvSpPr>
        <p:spPr>
          <a:xfrm>
            <a:off x="8515349" y="3239423"/>
            <a:ext cx="3252716" cy="3725838"/>
          </a:xfrm>
          <a:prstGeom prst="chord">
            <a:avLst>
              <a:gd name="adj1" fmla="val 2700000"/>
              <a:gd name="adj2" fmla="val 158486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 smtClean="0">
              <a:solidFill>
                <a:schemeClr val="bg2">
                  <a:lumMod val="75000"/>
                </a:schemeClr>
              </a:solidFill>
            </a:endParaRPr>
          </a:p>
          <a:p>
            <a:endParaRPr lang="en-US" sz="2400" b="1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sz="2400" b="1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altLang="en-US" sz="3200" b="1" dirty="0"/>
              <a:t>Richard </a:t>
            </a:r>
            <a:r>
              <a:rPr lang="en-US" altLang="en-US" sz="3200" b="1" dirty="0" err="1"/>
              <a:t>Mendler</a:t>
            </a:r>
            <a:r>
              <a:rPr lang="en-US" altLang="en-US" sz="3200" b="1" dirty="0"/>
              <a:t> and Allen </a:t>
            </a:r>
            <a:r>
              <a:rPr lang="en-US" altLang="en-US" sz="3200" b="1" dirty="0" err="1"/>
              <a:t>Curwin</a:t>
            </a:r>
            <a:endParaRPr lang="en-US" altLang="en-US" sz="3200" b="1" dirty="0"/>
          </a:p>
        </p:txBody>
      </p:sp>
      <p:sp>
        <p:nvSpPr>
          <p:cNvPr id="4" name="Explosion 2 3"/>
          <p:cNvSpPr/>
          <p:nvPr/>
        </p:nvSpPr>
        <p:spPr>
          <a:xfrm>
            <a:off x="9363" y="368383"/>
            <a:ext cx="4522953" cy="2497541"/>
          </a:xfrm>
          <a:prstGeom prst="irregularSeal2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Thomas Gordon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1192667" y="4879076"/>
            <a:ext cx="2156346" cy="197892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Fred Jones</a:t>
            </a:r>
            <a:endParaRPr lang="en-US" sz="3200" b="1" dirty="0"/>
          </a:p>
        </p:txBody>
      </p:sp>
      <p:sp>
        <p:nvSpPr>
          <p:cNvPr id="9" name="Oval 8"/>
          <p:cNvSpPr/>
          <p:nvPr/>
        </p:nvSpPr>
        <p:spPr>
          <a:xfrm>
            <a:off x="8515350" y="170595"/>
            <a:ext cx="3412792" cy="231543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Jean Hewitt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48623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Mendler</a:t>
            </a:r>
            <a:r>
              <a:rPr lang="en-US" dirty="0" smtClean="0"/>
              <a:t> and </a:t>
            </a:r>
            <a:r>
              <a:rPr lang="en-US" dirty="0" err="1" smtClean="0"/>
              <a:t>Curwin</a:t>
            </a:r>
            <a:r>
              <a:rPr lang="en-US" dirty="0" smtClean="0"/>
              <a:t> – Discipline with Dignity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Authored “Motivating Students Who Don’t Care”</a:t>
            </a:r>
          </a:p>
          <a:p>
            <a:r>
              <a:rPr lang="en-US" altLang="en-US" dirty="0" smtClean="0"/>
              <a:t>To motivate students, a teacher must be a role-model. nurture responsibility and not obedience, be fair, give natural and logical consequences, be private, try for win-win situations, control anger, diffuse power struggles, and develop a plan</a:t>
            </a:r>
          </a:p>
          <a:p>
            <a:pPr lvl="0"/>
            <a:r>
              <a:rPr lang="en-US" dirty="0" smtClean="0"/>
              <a:t>Steps:</a:t>
            </a:r>
          </a:p>
          <a:p>
            <a:pPr lvl="1"/>
            <a:r>
              <a:rPr lang="en-US" dirty="0" smtClean="0"/>
              <a:t>Let </a:t>
            </a:r>
            <a:r>
              <a:rPr lang="en-US" dirty="0"/>
              <a:t>the students know what you </a:t>
            </a:r>
            <a:r>
              <a:rPr lang="en-US" dirty="0" smtClean="0"/>
              <a:t>expect; this </a:t>
            </a:r>
            <a:r>
              <a:rPr lang="en-US" dirty="0"/>
              <a:t>means </a:t>
            </a:r>
            <a:r>
              <a:rPr lang="en-US" dirty="0" smtClean="0"/>
              <a:t>establishing </a:t>
            </a:r>
            <a:r>
              <a:rPr lang="en-US" dirty="0"/>
              <a:t>and posting clear rules and </a:t>
            </a:r>
            <a:br>
              <a:rPr lang="en-US" dirty="0"/>
            </a:br>
            <a:r>
              <a:rPr lang="en-US" dirty="0"/>
              <a:t>consequences</a:t>
            </a:r>
          </a:p>
          <a:p>
            <a:pPr lvl="1"/>
            <a:r>
              <a:rPr lang="en-US" dirty="0"/>
              <a:t>Provide instruction at levels that match student </a:t>
            </a:r>
            <a:r>
              <a:rPr lang="en-US" dirty="0" smtClean="0"/>
              <a:t>ability</a:t>
            </a:r>
          </a:p>
          <a:p>
            <a:pPr lvl="2"/>
            <a:r>
              <a:rPr lang="en-US" dirty="0" smtClean="0"/>
              <a:t>In </a:t>
            </a:r>
            <a:r>
              <a:rPr lang="en-US" dirty="0"/>
              <a:t>other words, where is the dignity in </a:t>
            </a:r>
            <a:r>
              <a:rPr lang="en-US" dirty="0" smtClean="0"/>
              <a:t>not </a:t>
            </a:r>
            <a:r>
              <a:rPr lang="en-US" dirty="0"/>
              <a:t>being able to comprehend the material being </a:t>
            </a:r>
            <a:br>
              <a:rPr lang="en-US" dirty="0"/>
            </a:br>
            <a:r>
              <a:rPr lang="en-US" dirty="0"/>
              <a:t>learned in the classroom? </a:t>
            </a:r>
            <a:r>
              <a:rPr lang="en-US" dirty="0" smtClean="0"/>
              <a:t> Inability </a:t>
            </a:r>
            <a:r>
              <a:rPr lang="en-US" dirty="0"/>
              <a:t>to understand </a:t>
            </a:r>
            <a:r>
              <a:rPr lang="en-US" dirty="0" smtClean="0"/>
              <a:t>will </a:t>
            </a:r>
            <a:r>
              <a:rPr lang="en-US" dirty="0"/>
              <a:t>only lead to discipline problems.</a:t>
            </a:r>
          </a:p>
          <a:p>
            <a:pPr lvl="1"/>
            <a:r>
              <a:rPr lang="en-US" dirty="0"/>
              <a:t>Listen to what the students are thinking and </a:t>
            </a:r>
            <a:r>
              <a:rPr lang="en-US" dirty="0" smtClean="0"/>
              <a:t>feeling</a:t>
            </a:r>
            <a:r>
              <a:rPr lang="en-US" dirty="0"/>
              <a:t>. Being able to identify with your </a:t>
            </a:r>
            <a:r>
              <a:rPr lang="en-US" dirty="0" smtClean="0"/>
              <a:t>students </a:t>
            </a:r>
            <a:r>
              <a:rPr lang="en-US" dirty="0"/>
              <a:t>makes them feel important and understood.</a:t>
            </a:r>
          </a:p>
          <a:p>
            <a:pPr marL="457200" lvl="1" indent="0"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9402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Mendler</a:t>
            </a:r>
            <a:r>
              <a:rPr lang="en-US" dirty="0" smtClean="0"/>
              <a:t> and </a:t>
            </a:r>
            <a:r>
              <a:rPr lang="en-US" dirty="0" err="1" smtClean="0"/>
              <a:t>Curwin</a:t>
            </a:r>
            <a:r>
              <a:rPr lang="en-US" dirty="0" smtClean="0"/>
              <a:t> – Discipline with Dignity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Steps:</a:t>
            </a:r>
          </a:p>
          <a:p>
            <a:pPr lvl="1"/>
            <a:r>
              <a:rPr lang="en-US" dirty="0" smtClean="0"/>
              <a:t>Let </a:t>
            </a:r>
            <a:r>
              <a:rPr lang="en-US" dirty="0"/>
              <a:t>the students know what you </a:t>
            </a:r>
            <a:r>
              <a:rPr lang="en-US" dirty="0" smtClean="0"/>
              <a:t>expect; this </a:t>
            </a:r>
            <a:r>
              <a:rPr lang="en-US" dirty="0"/>
              <a:t>means </a:t>
            </a:r>
            <a:r>
              <a:rPr lang="en-US" dirty="0" smtClean="0"/>
              <a:t>establishing </a:t>
            </a:r>
            <a:r>
              <a:rPr lang="en-US" dirty="0"/>
              <a:t>and posting clear rules and </a:t>
            </a:r>
            <a:br>
              <a:rPr lang="en-US" dirty="0"/>
            </a:br>
            <a:r>
              <a:rPr lang="en-US" dirty="0"/>
              <a:t>consequences</a:t>
            </a:r>
          </a:p>
          <a:p>
            <a:pPr lvl="1"/>
            <a:r>
              <a:rPr lang="en-US" dirty="0"/>
              <a:t>Provide instruction at levels that match student </a:t>
            </a:r>
            <a:r>
              <a:rPr lang="en-US" dirty="0" smtClean="0"/>
              <a:t>ability</a:t>
            </a:r>
          </a:p>
          <a:p>
            <a:pPr lvl="2"/>
            <a:r>
              <a:rPr lang="en-US" dirty="0" smtClean="0"/>
              <a:t>In </a:t>
            </a:r>
            <a:r>
              <a:rPr lang="en-US" dirty="0"/>
              <a:t>other words, where is the dignity in </a:t>
            </a:r>
            <a:r>
              <a:rPr lang="en-US" dirty="0" smtClean="0"/>
              <a:t>not </a:t>
            </a:r>
            <a:r>
              <a:rPr lang="en-US" dirty="0"/>
              <a:t>being able to comprehend the material being </a:t>
            </a:r>
            <a:br>
              <a:rPr lang="en-US" dirty="0"/>
            </a:br>
            <a:r>
              <a:rPr lang="en-US" dirty="0"/>
              <a:t>learned in the classroom? </a:t>
            </a:r>
            <a:r>
              <a:rPr lang="en-US" dirty="0" smtClean="0"/>
              <a:t> Inability </a:t>
            </a:r>
            <a:r>
              <a:rPr lang="en-US" dirty="0"/>
              <a:t>to understand </a:t>
            </a:r>
            <a:r>
              <a:rPr lang="en-US" dirty="0" smtClean="0"/>
              <a:t>will </a:t>
            </a:r>
            <a:r>
              <a:rPr lang="en-US" dirty="0"/>
              <a:t>only lead to discipline problems.</a:t>
            </a:r>
          </a:p>
          <a:p>
            <a:pPr lvl="1"/>
            <a:r>
              <a:rPr lang="en-US" dirty="0"/>
              <a:t>Listen to what the students are thinking and </a:t>
            </a:r>
            <a:r>
              <a:rPr lang="en-US" dirty="0" smtClean="0"/>
              <a:t>feeling</a:t>
            </a:r>
            <a:r>
              <a:rPr lang="en-US" dirty="0"/>
              <a:t>. Being able to identify with your </a:t>
            </a:r>
            <a:r>
              <a:rPr lang="en-US" dirty="0" smtClean="0"/>
              <a:t>students </a:t>
            </a:r>
            <a:r>
              <a:rPr lang="en-US" dirty="0"/>
              <a:t>makes them feel important and </a:t>
            </a:r>
            <a:r>
              <a:rPr lang="en-US" dirty="0" smtClean="0"/>
              <a:t>understood</a:t>
            </a:r>
          </a:p>
          <a:p>
            <a:pPr lvl="1"/>
            <a:r>
              <a:rPr lang="en-US" dirty="0" smtClean="0"/>
              <a:t>Use </a:t>
            </a:r>
            <a:r>
              <a:rPr lang="en-US" dirty="0"/>
              <a:t>humor. It defuses a potentially harmful </a:t>
            </a:r>
            <a:r>
              <a:rPr lang="en-US" dirty="0" smtClean="0"/>
              <a:t>situation </a:t>
            </a:r>
            <a:r>
              <a:rPr lang="en-US" dirty="0"/>
              <a:t>without violence or accusation. Just </a:t>
            </a:r>
            <a:br>
              <a:rPr lang="en-US" dirty="0"/>
            </a:br>
            <a:r>
              <a:rPr lang="en-US" dirty="0"/>
              <a:t>make sure not to make students the butt of your </a:t>
            </a:r>
            <a:r>
              <a:rPr lang="en-US" dirty="0" smtClean="0"/>
              <a:t>jokes</a:t>
            </a:r>
            <a:endParaRPr lang="en-US" dirty="0"/>
          </a:p>
          <a:p>
            <a:pPr lvl="1"/>
            <a:r>
              <a:rPr lang="en-US" dirty="0"/>
              <a:t>Vary your style of presentation. Doing the same </a:t>
            </a:r>
            <a:r>
              <a:rPr lang="en-US" dirty="0" smtClean="0"/>
              <a:t>activity </a:t>
            </a:r>
            <a:r>
              <a:rPr lang="en-US" dirty="0"/>
              <a:t>for too long makes students restless and </a:t>
            </a:r>
            <a:r>
              <a:rPr lang="en-US" dirty="0" smtClean="0"/>
              <a:t>prone </a:t>
            </a:r>
            <a:r>
              <a:rPr lang="en-US" dirty="0"/>
              <a:t>to outbursts of inappropriate </a:t>
            </a:r>
            <a:r>
              <a:rPr lang="en-US" dirty="0" smtClean="0"/>
              <a:t>behavior</a:t>
            </a:r>
          </a:p>
          <a:p>
            <a:pPr lvl="1"/>
            <a:r>
              <a:rPr lang="en-US" dirty="0" smtClean="0"/>
              <a:t>Offer choices</a:t>
            </a:r>
          </a:p>
          <a:p>
            <a:pPr lvl="2"/>
            <a:r>
              <a:rPr lang="en-US" dirty="0" smtClean="0"/>
              <a:t>Make </a:t>
            </a:r>
            <a:r>
              <a:rPr lang="en-US" dirty="0"/>
              <a:t>it seem like the student has </a:t>
            </a:r>
            <a:r>
              <a:rPr lang="en-US" dirty="0" smtClean="0"/>
              <a:t>some </a:t>
            </a:r>
            <a:r>
              <a:rPr lang="en-US" dirty="0"/>
              <a:t>say in what </a:t>
            </a:r>
            <a:r>
              <a:rPr lang="en-US" dirty="0" smtClean="0"/>
              <a:t>happens</a:t>
            </a:r>
          </a:p>
          <a:p>
            <a:pPr lvl="2"/>
            <a:r>
              <a:rPr lang="en-US" dirty="0" smtClean="0"/>
              <a:t>Example:  You </a:t>
            </a:r>
            <a:r>
              <a:rPr lang="en-US" dirty="0"/>
              <a:t>can </a:t>
            </a:r>
            <a:r>
              <a:rPr lang="en-US" dirty="0" smtClean="0"/>
              <a:t>do </a:t>
            </a:r>
            <a:r>
              <a:rPr lang="en-US" dirty="0"/>
              <a:t>your assignment now or during </a:t>
            </a:r>
            <a:r>
              <a:rPr lang="en-US" dirty="0" smtClean="0"/>
              <a:t>recess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2412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Mendler</a:t>
            </a:r>
            <a:r>
              <a:rPr lang="en-US" dirty="0" smtClean="0"/>
              <a:t> and </a:t>
            </a:r>
            <a:r>
              <a:rPr lang="en-US" dirty="0" err="1" smtClean="0"/>
              <a:t>Curwin</a:t>
            </a:r>
            <a:r>
              <a:rPr lang="en-US" dirty="0" smtClean="0"/>
              <a:t> – Discipline with Dignity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Steps (cont.):</a:t>
            </a:r>
          </a:p>
          <a:p>
            <a:pPr lvl="1"/>
            <a:r>
              <a:rPr lang="en-US" dirty="0" smtClean="0"/>
              <a:t>Refuse </a:t>
            </a:r>
            <a:r>
              <a:rPr lang="en-US" dirty="0"/>
              <a:t>to accept </a:t>
            </a:r>
            <a:r>
              <a:rPr lang="en-US" dirty="0" smtClean="0"/>
              <a:t>excuses</a:t>
            </a:r>
          </a:p>
          <a:p>
            <a:pPr lvl="2"/>
            <a:r>
              <a:rPr lang="en-US" dirty="0" smtClean="0"/>
              <a:t>This </a:t>
            </a:r>
            <a:r>
              <a:rPr lang="en-US" dirty="0"/>
              <a:t>ensures that you </a:t>
            </a:r>
            <a:r>
              <a:rPr lang="en-US" dirty="0" smtClean="0"/>
              <a:t>treat </a:t>
            </a:r>
            <a:r>
              <a:rPr lang="en-US" dirty="0"/>
              <a:t>students equally. </a:t>
            </a:r>
            <a:endParaRPr lang="en-US" dirty="0" smtClean="0"/>
          </a:p>
          <a:p>
            <a:pPr lvl="2"/>
            <a:r>
              <a:rPr lang="en-US" dirty="0" smtClean="0"/>
              <a:t>If </a:t>
            </a:r>
            <a:r>
              <a:rPr lang="en-US" dirty="0"/>
              <a:t>there are legitimate </a:t>
            </a:r>
            <a:r>
              <a:rPr lang="en-US" dirty="0" smtClean="0"/>
              <a:t>excuses </a:t>
            </a:r>
            <a:r>
              <a:rPr lang="en-US" dirty="0"/>
              <a:t>for late homework, </a:t>
            </a:r>
            <a:r>
              <a:rPr lang="en-US" dirty="0" smtClean="0"/>
              <a:t>poor behavior</a:t>
            </a:r>
            <a:r>
              <a:rPr lang="en-US" dirty="0"/>
              <a:t>, </a:t>
            </a:r>
            <a:r>
              <a:rPr lang="en-US" dirty="0" smtClean="0"/>
              <a:t>etc</a:t>
            </a:r>
            <a:r>
              <a:rPr lang="en-US" dirty="0"/>
              <a:t>.</a:t>
            </a:r>
            <a:r>
              <a:rPr lang="en-US" dirty="0" smtClean="0"/>
              <a:t> they </a:t>
            </a:r>
            <a:r>
              <a:rPr lang="en-US" dirty="0"/>
              <a:t>will need to be posted along with your </a:t>
            </a:r>
            <a:r>
              <a:rPr lang="en-US" dirty="0" smtClean="0"/>
              <a:t>expectations</a:t>
            </a:r>
            <a:endParaRPr lang="en-US" dirty="0"/>
          </a:p>
          <a:p>
            <a:pPr lvl="1"/>
            <a:r>
              <a:rPr lang="en-US" dirty="0"/>
              <a:t>Legitimize behavior that you cannot </a:t>
            </a:r>
            <a:r>
              <a:rPr lang="en-US" dirty="0" smtClean="0"/>
              <a:t>stop</a:t>
            </a:r>
          </a:p>
          <a:p>
            <a:pPr lvl="2"/>
            <a:r>
              <a:rPr lang="en-US" dirty="0" smtClean="0"/>
              <a:t>Generally</a:t>
            </a:r>
            <a:r>
              <a:rPr lang="en-US" dirty="0"/>
              <a:t>, if you take something that is against </a:t>
            </a:r>
            <a:r>
              <a:rPr lang="en-US" dirty="0" smtClean="0"/>
              <a:t>the </a:t>
            </a:r>
            <a:r>
              <a:rPr lang="en-US" dirty="0"/>
              <a:t>rules and make it acceptable, it ceases to be </a:t>
            </a:r>
            <a:br>
              <a:rPr lang="en-US" dirty="0"/>
            </a:br>
            <a:r>
              <a:rPr lang="en-US" dirty="0"/>
              <a:t>fun for the </a:t>
            </a:r>
            <a:r>
              <a:rPr lang="en-US" dirty="0" smtClean="0"/>
              <a:t>students</a:t>
            </a:r>
            <a:endParaRPr lang="en-US" dirty="0"/>
          </a:p>
          <a:p>
            <a:pPr lvl="1"/>
            <a:r>
              <a:rPr lang="en-US" dirty="0"/>
              <a:t>Use hugs and touching to communicate with kids of </a:t>
            </a:r>
            <a:r>
              <a:rPr lang="en-US" dirty="0" smtClean="0"/>
              <a:t>all ages</a:t>
            </a:r>
          </a:p>
          <a:p>
            <a:pPr lvl="2"/>
            <a:r>
              <a:rPr lang="en-US" dirty="0"/>
              <a:t>T</a:t>
            </a:r>
            <a:r>
              <a:rPr lang="en-US" dirty="0" smtClean="0"/>
              <a:t>his </a:t>
            </a:r>
            <a:r>
              <a:rPr lang="en-US" dirty="0"/>
              <a:t>must be used with </a:t>
            </a:r>
            <a:r>
              <a:rPr lang="en-US" dirty="0" smtClean="0"/>
              <a:t>caution </a:t>
            </a:r>
            <a:r>
              <a:rPr lang="en-US" dirty="0"/>
              <a:t>because of sexual misunderstanding, </a:t>
            </a:r>
            <a:r>
              <a:rPr lang="en-US" dirty="0" smtClean="0"/>
              <a:t>abused </a:t>
            </a:r>
            <a:r>
              <a:rPr lang="en-US" dirty="0"/>
              <a:t>students, </a:t>
            </a:r>
            <a:r>
              <a:rPr lang="en-US" dirty="0" smtClean="0"/>
              <a:t>etc.</a:t>
            </a:r>
          </a:p>
          <a:p>
            <a:pPr lvl="2"/>
            <a:r>
              <a:rPr lang="en-US" dirty="0" smtClean="0"/>
              <a:t>However</a:t>
            </a:r>
            <a:r>
              <a:rPr lang="en-US" dirty="0"/>
              <a:t>, you want to </a:t>
            </a:r>
            <a:r>
              <a:rPr lang="en-US" dirty="0" smtClean="0"/>
              <a:t>communicate </a:t>
            </a:r>
            <a:r>
              <a:rPr lang="en-US" dirty="0"/>
              <a:t>human warmth and caring, and kind </a:t>
            </a:r>
            <a:r>
              <a:rPr lang="en-US" dirty="0" smtClean="0"/>
              <a:t>words </a:t>
            </a:r>
            <a:r>
              <a:rPr lang="en-US" dirty="0"/>
              <a:t>will only get you so far.</a:t>
            </a:r>
          </a:p>
          <a:p>
            <a:pPr lvl="1"/>
            <a:r>
              <a:rPr lang="en-US" dirty="0" smtClean="0"/>
              <a:t>Let </a:t>
            </a:r>
            <a:r>
              <a:rPr lang="en-US" dirty="0"/>
              <a:t>the students know what you </a:t>
            </a:r>
            <a:r>
              <a:rPr lang="en-US" dirty="0" smtClean="0"/>
              <a:t>expect</a:t>
            </a:r>
          </a:p>
          <a:p>
            <a:pPr lvl="2"/>
            <a:r>
              <a:rPr lang="en-US" dirty="0" smtClean="0"/>
              <a:t>This </a:t>
            </a:r>
            <a:r>
              <a:rPr lang="en-US" dirty="0"/>
              <a:t>means </a:t>
            </a:r>
            <a:r>
              <a:rPr lang="en-US" dirty="0" smtClean="0"/>
              <a:t>establishing </a:t>
            </a:r>
            <a:r>
              <a:rPr lang="en-US" dirty="0"/>
              <a:t>and posting clear rules and </a:t>
            </a:r>
            <a:r>
              <a:rPr lang="en-US" dirty="0" smtClean="0"/>
              <a:t>consequences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4909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Mendler</a:t>
            </a:r>
            <a:r>
              <a:rPr lang="en-US" dirty="0" smtClean="0"/>
              <a:t> and </a:t>
            </a:r>
            <a:r>
              <a:rPr lang="en-US" dirty="0" err="1" smtClean="0"/>
              <a:t>Curwin</a:t>
            </a:r>
            <a:r>
              <a:rPr lang="en-US" dirty="0" smtClean="0"/>
              <a:t> – Discipline with Dignity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Steps (cont.):</a:t>
            </a:r>
          </a:p>
          <a:p>
            <a:pPr lvl="1"/>
            <a:r>
              <a:rPr lang="en-US" dirty="0"/>
              <a:t>Be responsible for yourself and allow kids to </a:t>
            </a:r>
            <a:r>
              <a:rPr lang="en-US" dirty="0" smtClean="0"/>
              <a:t>take </a:t>
            </a:r>
            <a:r>
              <a:rPr lang="en-US" dirty="0"/>
              <a:t>responsibility for </a:t>
            </a:r>
            <a:r>
              <a:rPr lang="en-US" dirty="0" smtClean="0"/>
              <a:t>themselves</a:t>
            </a:r>
            <a:endParaRPr lang="en-US" dirty="0"/>
          </a:p>
          <a:p>
            <a:pPr lvl="1"/>
            <a:r>
              <a:rPr lang="en-US" dirty="0"/>
              <a:t>Realize and accept that you cannot reach every </a:t>
            </a:r>
            <a:r>
              <a:rPr lang="en-US" dirty="0" smtClean="0"/>
              <a:t>kid</a:t>
            </a:r>
          </a:p>
          <a:p>
            <a:pPr lvl="2"/>
            <a:r>
              <a:rPr lang="en-US" dirty="0" smtClean="0"/>
              <a:t>Some </a:t>
            </a:r>
            <a:r>
              <a:rPr lang="en-US" dirty="0"/>
              <a:t>of them choose to fail and this is not </a:t>
            </a:r>
            <a:r>
              <a:rPr lang="en-US" dirty="0" smtClean="0"/>
              <a:t>your decision</a:t>
            </a:r>
            <a:endParaRPr lang="en-US" dirty="0"/>
          </a:p>
          <a:p>
            <a:pPr lvl="1"/>
            <a:r>
              <a:rPr lang="en-US" dirty="0"/>
              <a:t>Start fresh </a:t>
            </a:r>
            <a:r>
              <a:rPr lang="en-US" dirty="0" smtClean="0"/>
              <a:t>everyday</a:t>
            </a:r>
          </a:p>
          <a:p>
            <a:pPr lvl="2"/>
            <a:r>
              <a:rPr lang="en-US" dirty="0" smtClean="0"/>
              <a:t>What </a:t>
            </a:r>
            <a:r>
              <a:rPr lang="en-US" dirty="0"/>
              <a:t>happened yesterday is </a:t>
            </a:r>
            <a:r>
              <a:rPr lang="en-US" dirty="0" smtClean="0"/>
              <a:t>finished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2093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Fred Jones – Positive Classroom Discipline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The teacher systematically strengthens a desired behavior while weakening inappropriate behavior</a:t>
            </a:r>
          </a:p>
          <a:p>
            <a:r>
              <a:rPr lang="en-US" altLang="en-US" dirty="0" smtClean="0"/>
              <a:t>This is accomplished by using proximity control, negative reinforcement, incentives, body language, and peer pressure.</a:t>
            </a:r>
          </a:p>
        </p:txBody>
      </p:sp>
    </p:spTree>
    <p:extLst>
      <p:ext uri="{BB962C8B-B14F-4D97-AF65-F5344CB8AC3E}">
        <p14:creationId xmlns:p14="http://schemas.microsoft.com/office/powerpoint/2010/main" val="220728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Jones’ Four Step Model</a:t>
            </a:r>
            <a:endParaRPr lang="en-US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Jones proposed four steps to create a classroom with positive discipline</a:t>
            </a:r>
          </a:p>
          <a:p>
            <a:pPr lvl="1"/>
            <a:r>
              <a:rPr lang="en-US" altLang="en-US" dirty="0" smtClean="0"/>
              <a:t>Classroom structure:  setting up classroom rules, routines, and the physical environment</a:t>
            </a:r>
          </a:p>
          <a:p>
            <a:pPr lvl="1"/>
            <a:r>
              <a:rPr lang="en-US" altLang="en-US" dirty="0" smtClean="0"/>
              <a:t>Limit setting:  rule reinforcement through the use of body language and low-key responses</a:t>
            </a:r>
          </a:p>
          <a:p>
            <a:pPr lvl="1"/>
            <a:r>
              <a:rPr lang="en-US" altLang="en-US" dirty="0" smtClean="0"/>
              <a:t>Responsibility </a:t>
            </a:r>
            <a:r>
              <a:rPr lang="en-US" altLang="en-US" dirty="0"/>
              <a:t>t</a:t>
            </a:r>
            <a:r>
              <a:rPr lang="en-US" altLang="en-US" dirty="0" smtClean="0"/>
              <a:t>raining:  establishment of group rewards or incentives to create group responsibility and accountability for behavior</a:t>
            </a:r>
          </a:p>
          <a:p>
            <a:pPr lvl="1"/>
            <a:r>
              <a:rPr lang="en-US" altLang="en-US" dirty="0" smtClean="0"/>
              <a:t>Back-up system:  hierarchical organization of negative sanctions</a:t>
            </a:r>
          </a:p>
          <a:p>
            <a:pPr lvl="2"/>
            <a:r>
              <a:rPr lang="en-US" altLang="en-US" dirty="0" smtClean="0"/>
              <a:t>Private with Student</a:t>
            </a:r>
          </a:p>
          <a:p>
            <a:pPr lvl="2"/>
            <a:r>
              <a:rPr lang="en-US" altLang="en-US" dirty="0" smtClean="0"/>
              <a:t>Public within Classroom</a:t>
            </a:r>
          </a:p>
          <a:p>
            <a:pPr lvl="2"/>
            <a:r>
              <a:rPr lang="en-US" altLang="en-US" dirty="0" smtClean="0"/>
              <a:t>Public with Two Professionals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220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Thomas Gordon – Teacher Effectiveness Training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en-US" dirty="0" smtClean="0"/>
              <a:t>Based on philosophy of Carl Rogers, i.e., children are inherently rational and, if directed and forced by teachers, will be stifled</a:t>
            </a:r>
          </a:p>
          <a:p>
            <a:r>
              <a:rPr lang="en-US" altLang="en-US" dirty="0" smtClean="0"/>
              <a:t>Assumptions:</a:t>
            </a:r>
          </a:p>
          <a:p>
            <a:pPr lvl="1"/>
            <a:r>
              <a:rPr lang="en-US" altLang="en-US" dirty="0" smtClean="0"/>
              <a:t>The student is intrinsically motivated to be good</a:t>
            </a:r>
          </a:p>
          <a:p>
            <a:pPr lvl="1"/>
            <a:r>
              <a:rPr lang="en-US" altLang="en-US" dirty="0" smtClean="0"/>
              <a:t>The student should be supported by an accepting relationship</a:t>
            </a:r>
          </a:p>
          <a:p>
            <a:pPr lvl="1"/>
            <a:r>
              <a:rPr lang="en-US" altLang="en-US" dirty="0" smtClean="0"/>
              <a:t>The student is capable of solving his/her own problems</a:t>
            </a:r>
          </a:p>
          <a:p>
            <a:r>
              <a:rPr lang="en-US" altLang="en-US" dirty="0" smtClean="0"/>
              <a:t>Teachers are taught to . . .</a:t>
            </a:r>
          </a:p>
          <a:p>
            <a:pPr lvl="1"/>
            <a:r>
              <a:rPr lang="en-US" altLang="en-US" dirty="0"/>
              <a:t>O</a:t>
            </a:r>
            <a:r>
              <a:rPr lang="en-US" altLang="en-US" dirty="0" smtClean="0"/>
              <a:t>bserve the behavior</a:t>
            </a:r>
          </a:p>
          <a:p>
            <a:pPr lvl="1"/>
            <a:r>
              <a:rPr lang="en-US" altLang="en-US" dirty="0"/>
              <a:t>I</a:t>
            </a:r>
            <a:r>
              <a:rPr lang="en-US" altLang="en-US" dirty="0" smtClean="0"/>
              <a:t>dentify who owns the problem</a:t>
            </a:r>
          </a:p>
          <a:p>
            <a:pPr lvl="1"/>
            <a:r>
              <a:rPr lang="en-US" altLang="en-US" dirty="0"/>
              <a:t>D</a:t>
            </a:r>
            <a:r>
              <a:rPr lang="en-US" altLang="en-US" dirty="0" smtClean="0"/>
              <a:t>emonstrate understanding</a:t>
            </a:r>
          </a:p>
          <a:p>
            <a:pPr lvl="1"/>
            <a:r>
              <a:rPr lang="en-US" altLang="en-US" dirty="0"/>
              <a:t>C</a:t>
            </a:r>
            <a:r>
              <a:rPr lang="en-US" altLang="en-US" dirty="0" smtClean="0"/>
              <a:t>onfront if necessary</a:t>
            </a:r>
          </a:p>
          <a:p>
            <a:pPr lvl="1"/>
            <a:r>
              <a:rPr lang="en-US" altLang="en-US" dirty="0"/>
              <a:t>U</a:t>
            </a:r>
            <a:r>
              <a:rPr lang="en-US" altLang="en-US" dirty="0" smtClean="0"/>
              <a:t>se win-win problem-solving</a:t>
            </a:r>
          </a:p>
          <a:p>
            <a:r>
              <a:rPr lang="en-US" altLang="en-US" dirty="0" smtClean="0"/>
              <a:t>Curriculum design involves structured activities, student ownership, communication, and analysis of learning 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7089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Thomas Gordon – Teacher Effectiveness </a:t>
            </a:r>
            <a:r>
              <a:rPr lang="en-US" dirty="0" smtClean="0"/>
              <a:t>Training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"You acquire more influence with young people </a:t>
            </a:r>
            <a:r>
              <a:rPr lang="en-US" dirty="0" smtClean="0"/>
              <a:t>when </a:t>
            </a:r>
            <a:r>
              <a:rPr lang="en-US" dirty="0"/>
              <a:t>you give up using your power to control </a:t>
            </a:r>
            <a:r>
              <a:rPr lang="en-US" dirty="0" smtClean="0"/>
              <a:t>them</a:t>
            </a:r>
            <a:r>
              <a:rPr lang="en-US" dirty="0"/>
              <a:t>...and the more you use your power to try to </a:t>
            </a:r>
            <a:r>
              <a:rPr lang="en-US" dirty="0" smtClean="0"/>
              <a:t>control </a:t>
            </a:r>
            <a:r>
              <a:rPr lang="en-US" dirty="0"/>
              <a:t>people the less influence you'll have on </a:t>
            </a:r>
            <a:r>
              <a:rPr lang="en-US" dirty="0" smtClean="0"/>
              <a:t>their </a:t>
            </a:r>
            <a:r>
              <a:rPr lang="en-US" dirty="0"/>
              <a:t>lives."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65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Jean Hewitt – “Playing Fair”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Based on the society’s concept of what “fair“ behavior is</a:t>
            </a:r>
          </a:p>
          <a:p>
            <a:r>
              <a:rPr lang="en-US" altLang="en-US" dirty="0" smtClean="0"/>
              <a:t>Steps:</a:t>
            </a:r>
          </a:p>
          <a:p>
            <a:pPr lvl="1"/>
            <a:r>
              <a:rPr lang="en-US" altLang="en-US" dirty="0"/>
              <a:t>C</a:t>
            </a:r>
            <a:r>
              <a:rPr lang="en-US" altLang="en-US" dirty="0" smtClean="0"/>
              <a:t>reate a positive environment</a:t>
            </a:r>
          </a:p>
          <a:p>
            <a:pPr lvl="1"/>
            <a:r>
              <a:rPr lang="en-US" altLang="en-US" dirty="0"/>
              <a:t>S</a:t>
            </a:r>
            <a:r>
              <a:rPr lang="en-US" altLang="en-US" dirty="0" smtClean="0"/>
              <a:t>upport student efforts for self-control</a:t>
            </a:r>
          </a:p>
          <a:p>
            <a:pPr lvl="1"/>
            <a:r>
              <a:rPr lang="en-US" altLang="en-US" dirty="0"/>
              <a:t>D</a:t>
            </a:r>
            <a:r>
              <a:rPr lang="en-US" altLang="en-US" dirty="0" smtClean="0"/>
              <a:t>eal with problems immediately</a:t>
            </a:r>
          </a:p>
          <a:p>
            <a:pPr lvl="1"/>
            <a:r>
              <a:rPr lang="en-US" altLang="en-US" dirty="0"/>
              <a:t>M</a:t>
            </a:r>
            <a:r>
              <a:rPr lang="en-US" altLang="en-US" dirty="0" smtClean="0"/>
              <a:t>onitor the class</a:t>
            </a:r>
          </a:p>
          <a:p>
            <a:r>
              <a:rPr lang="en-US" altLang="en-US" dirty="0" smtClean="0"/>
              <a:t>All consequences should create learning</a:t>
            </a:r>
          </a:p>
          <a:p>
            <a:r>
              <a:rPr lang="en-US" altLang="en-US" dirty="0" smtClean="0"/>
              <a:t>A teacher must. . .</a:t>
            </a:r>
          </a:p>
          <a:p>
            <a:pPr lvl="1"/>
            <a:r>
              <a:rPr lang="en-US" altLang="en-US" dirty="0"/>
              <a:t>H</a:t>
            </a:r>
            <a:r>
              <a:rPr lang="en-US" altLang="en-US" dirty="0" smtClean="0"/>
              <a:t>ave specific rules that consider the safety and well-being of others </a:t>
            </a:r>
          </a:p>
          <a:p>
            <a:pPr lvl="1"/>
            <a:r>
              <a:rPr lang="en-US" altLang="en-US" dirty="0" smtClean="0"/>
              <a:t>Avoid confrontations, power struggles, and/or rumors</a:t>
            </a:r>
          </a:p>
        </p:txBody>
      </p:sp>
    </p:spTree>
    <p:extLst>
      <p:ext uri="{BB962C8B-B14F-4D97-AF65-F5344CB8AC3E}">
        <p14:creationId xmlns:p14="http://schemas.microsoft.com/office/powerpoint/2010/main" val="411792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-1" y="354841"/>
            <a:ext cx="11928143" cy="6318913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84000">
                <a:schemeClr val="accent5">
                  <a:lumMod val="7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5400" b="1" dirty="0" smtClean="0">
                <a:solidFill>
                  <a:schemeClr val="accent1"/>
                </a:solidFill>
              </a:rPr>
              <a:t>Reactive</a:t>
            </a:r>
          </a:p>
          <a:p>
            <a:pPr algn="ctr"/>
            <a:r>
              <a:rPr lang="en-US" sz="5400" b="1" dirty="0" smtClean="0">
                <a:solidFill>
                  <a:schemeClr val="accent1"/>
                </a:solidFill>
              </a:rPr>
              <a:t>Approach</a:t>
            </a:r>
            <a:endParaRPr lang="en-US" sz="5400" b="1" dirty="0">
              <a:solidFill>
                <a:schemeClr val="accent1"/>
              </a:solidFill>
            </a:endParaRPr>
          </a:p>
        </p:txBody>
      </p:sp>
      <p:sp>
        <p:nvSpPr>
          <p:cNvPr id="2" name="Isosceles Triangle 1"/>
          <p:cNvSpPr/>
          <p:nvPr/>
        </p:nvSpPr>
        <p:spPr>
          <a:xfrm>
            <a:off x="218749" y="170595"/>
            <a:ext cx="3820875" cy="2886930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</a:rPr>
              <a:t>Lee and Marlene Canter</a:t>
            </a:r>
            <a:endParaRPr lang="en-US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Teardrop 7"/>
          <p:cNvSpPr/>
          <p:nvPr/>
        </p:nvSpPr>
        <p:spPr>
          <a:xfrm>
            <a:off x="7629595" y="4708477"/>
            <a:ext cx="3141260" cy="2149523"/>
          </a:xfrm>
          <a:prstGeom prst="teardrop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B. F. Skinner</a:t>
            </a:r>
            <a:endParaRPr lang="en-US" sz="3200" b="1" dirty="0"/>
          </a:p>
        </p:txBody>
      </p:sp>
      <p:sp>
        <p:nvSpPr>
          <p:cNvPr id="9" name="Oval 8"/>
          <p:cNvSpPr/>
          <p:nvPr/>
        </p:nvSpPr>
        <p:spPr>
          <a:xfrm>
            <a:off x="8370937" y="0"/>
            <a:ext cx="3412792" cy="231543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Barrie Bennett and Peter </a:t>
            </a:r>
            <a:r>
              <a:rPr lang="en-US" sz="2800" b="1" dirty="0" err="1" smtClean="0"/>
              <a:t>Smilanich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63054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Lee and Marlene Canter - Assertive Discipline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Definition:  the teacher’s response style sets the tone of the classroom as well as impacting the studen</a:t>
            </a:r>
            <a:r>
              <a:rPr lang="en-US" dirty="0"/>
              <a:t>t</a:t>
            </a:r>
            <a:r>
              <a:rPr lang="en-US" dirty="0" smtClean="0"/>
              <a:t>’s self-esteem and success</a:t>
            </a:r>
          </a:p>
          <a:p>
            <a:r>
              <a:rPr lang="en-US" dirty="0" smtClean="0"/>
              <a:t>The Canters identified various basic response styles used by teachers when interacting with students</a:t>
            </a:r>
          </a:p>
          <a:p>
            <a:pPr lvl="1"/>
            <a:r>
              <a:rPr lang="en-US" dirty="0" smtClean="0"/>
              <a:t>Nonassertive</a:t>
            </a:r>
          </a:p>
          <a:p>
            <a:pPr lvl="1"/>
            <a:r>
              <a:rPr lang="en-US" dirty="0" smtClean="0"/>
              <a:t>Assertive</a:t>
            </a:r>
          </a:p>
        </p:txBody>
      </p:sp>
    </p:spTree>
    <p:extLst>
      <p:ext uri="{BB962C8B-B14F-4D97-AF65-F5344CB8AC3E}">
        <p14:creationId xmlns:p14="http://schemas.microsoft.com/office/powerpoint/2010/main" val="400201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Lee and Marlene Canter - Assertive Discipline (cont.)</a:t>
            </a: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Nonassertive teachers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ail to make their needs or wants known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ppear indecisive which confuses students</a:t>
            </a:r>
          </a:p>
          <a:p>
            <a:pPr lvl="1"/>
            <a:r>
              <a:rPr lang="en-US" dirty="0" smtClean="0"/>
              <a:t>Threaten, but students know there will be no follow through.</a:t>
            </a:r>
          </a:p>
          <a:p>
            <a:r>
              <a:rPr lang="en-US" dirty="0" smtClean="0"/>
              <a:t>Assertive Teachers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learly and firmly express their needs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ave positive expectations of students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ay what they mean and mean what they say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re consistent and fair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68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Lee and Marlene Canter - Assertive Discipline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A</a:t>
            </a:r>
            <a:r>
              <a:rPr lang="en-US" dirty="0" smtClean="0"/>
              <a:t>ssertive </a:t>
            </a:r>
            <a:r>
              <a:rPr lang="en-US" dirty="0"/>
              <a:t>discipline consists of the </a:t>
            </a:r>
            <a:r>
              <a:rPr lang="en-US" dirty="0" smtClean="0"/>
              <a:t>following:</a:t>
            </a:r>
            <a:endParaRPr lang="en-US" dirty="0"/>
          </a:p>
          <a:p>
            <a:pPr lvl="1"/>
            <a:r>
              <a:rPr lang="en-US" dirty="0"/>
              <a:t>Identifying expectations </a:t>
            </a:r>
            <a:r>
              <a:rPr lang="en-US" dirty="0" smtClean="0"/>
              <a:t>clearly</a:t>
            </a:r>
            <a:endParaRPr lang="en-US" dirty="0"/>
          </a:p>
          <a:p>
            <a:pPr lvl="1"/>
            <a:r>
              <a:rPr lang="en-US" dirty="0"/>
              <a:t>Willingness to say, "I need you to ..." and "I </a:t>
            </a:r>
            <a:r>
              <a:rPr lang="en-US" dirty="0" smtClean="0"/>
              <a:t>like </a:t>
            </a:r>
            <a:r>
              <a:rPr lang="en-US" dirty="0"/>
              <a:t>that." "I messages don't interfere with the </a:t>
            </a:r>
            <a:r>
              <a:rPr lang="en-US" dirty="0" smtClean="0"/>
              <a:t>pupil's </a:t>
            </a:r>
            <a:r>
              <a:rPr lang="en-US" dirty="0"/>
              <a:t>positive self-esteem. You are no good, </a:t>
            </a:r>
            <a:r>
              <a:rPr lang="en-US" dirty="0" smtClean="0"/>
              <a:t>why </a:t>
            </a:r>
            <a:r>
              <a:rPr lang="en-US" dirty="0"/>
              <a:t>won't you behave," does </a:t>
            </a:r>
            <a:r>
              <a:rPr lang="en-US" dirty="0" smtClean="0"/>
              <a:t>interfere</a:t>
            </a:r>
            <a:endParaRPr lang="en-US" dirty="0"/>
          </a:p>
          <a:p>
            <a:pPr lvl="1"/>
            <a:r>
              <a:rPr lang="en-US" dirty="0"/>
              <a:t>Persistence in stating expectations and </a:t>
            </a:r>
            <a:r>
              <a:rPr lang="en-US" dirty="0" smtClean="0"/>
              <a:t>feelings</a:t>
            </a:r>
            <a:endParaRPr lang="en-US" dirty="0"/>
          </a:p>
          <a:p>
            <a:pPr lvl="1"/>
            <a:r>
              <a:rPr lang="en-US" dirty="0"/>
              <a:t>Use of firm tone of </a:t>
            </a:r>
            <a:r>
              <a:rPr lang="en-US" dirty="0" smtClean="0"/>
              <a:t>voice</a:t>
            </a:r>
            <a:endParaRPr lang="en-US" dirty="0"/>
          </a:p>
          <a:p>
            <a:pPr lvl="1"/>
            <a:r>
              <a:rPr lang="en-US" dirty="0"/>
              <a:t>Maintenance of eye </a:t>
            </a:r>
            <a:r>
              <a:rPr lang="en-US" dirty="0" smtClean="0"/>
              <a:t>contact</a:t>
            </a:r>
            <a:endParaRPr lang="en-US" dirty="0"/>
          </a:p>
          <a:p>
            <a:pPr lvl="1"/>
            <a:r>
              <a:rPr lang="en-US" dirty="0"/>
              <a:t>Use of nonverbal </a:t>
            </a:r>
            <a:r>
              <a:rPr lang="en-US" dirty="0" smtClean="0"/>
              <a:t>gestures in </a:t>
            </a:r>
            <a:r>
              <a:rPr lang="en-US" dirty="0"/>
              <a:t>support of verbal </a:t>
            </a:r>
            <a:r>
              <a:rPr lang="en-US" dirty="0" smtClean="0"/>
              <a:t>statements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41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Barrie Bennett and Peter </a:t>
            </a:r>
            <a:r>
              <a:rPr lang="en-US" dirty="0" err="1" smtClean="0"/>
              <a:t>Smilanich</a:t>
            </a:r>
            <a:r>
              <a:rPr lang="en-US" dirty="0" smtClean="0"/>
              <a:t> – “Bumping Model”</a:t>
            </a:r>
            <a:endParaRPr lang="en-US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The “Bumping </a:t>
            </a:r>
            <a:r>
              <a:rPr lang="en-US" altLang="en-US" dirty="0"/>
              <a:t>Model” </a:t>
            </a:r>
            <a:r>
              <a:rPr lang="en-US" altLang="en-US" dirty="0" smtClean="0"/>
              <a:t>ties a teacher’s </a:t>
            </a:r>
            <a:r>
              <a:rPr lang="en-US" altLang="en-US" dirty="0"/>
              <a:t>responses </a:t>
            </a:r>
            <a:r>
              <a:rPr lang="en-US" altLang="en-US" dirty="0" smtClean="0"/>
              <a:t>to the  </a:t>
            </a:r>
            <a:r>
              <a:rPr lang="en-US" altLang="en-US" dirty="0"/>
              <a:t>student </a:t>
            </a:r>
            <a:r>
              <a:rPr lang="en-US" altLang="en-US" dirty="0" smtClean="0"/>
              <a:t>misbehavior</a:t>
            </a:r>
          </a:p>
          <a:p>
            <a:r>
              <a:rPr lang="en-US" altLang="en-US" dirty="0" smtClean="0"/>
              <a:t>There are increasingly severe responses by the teacher based on the degree of the student’s BUMP (misbehavior)</a:t>
            </a:r>
          </a:p>
          <a:p>
            <a:pPr marL="0" indent="0">
              <a:buNone/>
            </a:pPr>
            <a:r>
              <a:rPr lang="en-US" altLang="en-US" dirty="0" smtClean="0"/>
              <a:t>This </a:t>
            </a:r>
            <a:r>
              <a:rPr lang="en-US" altLang="en-US" dirty="0" smtClean="0"/>
              <a:t>implies </a:t>
            </a:r>
            <a:r>
              <a:rPr lang="en-US" altLang="en-US" dirty="0"/>
              <a:t>that </a:t>
            </a:r>
            <a:r>
              <a:rPr lang="en-US" altLang="en-US" dirty="0" smtClean="0"/>
              <a:t>the teacher </a:t>
            </a:r>
            <a:r>
              <a:rPr lang="en-US" altLang="en-US" dirty="0"/>
              <a:t>must take more drastic measures as behavior persists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76914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Bumping Model</a:t>
            </a:r>
            <a:endParaRPr lang="en-US" dirty="0" smtClean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Bump 1:  prevent misbehavior with a low-key response</a:t>
            </a:r>
          </a:p>
          <a:p>
            <a:r>
              <a:rPr lang="en-US" altLang="en-US" dirty="0" smtClean="0"/>
              <a:t>Bump 2:  use a more direct response</a:t>
            </a:r>
          </a:p>
          <a:p>
            <a:r>
              <a:rPr lang="en-US" altLang="en-US" dirty="0" smtClean="0"/>
              <a:t>Bump 3:  give the student choice</a:t>
            </a:r>
          </a:p>
          <a:p>
            <a:r>
              <a:rPr lang="en-US" altLang="en-US" dirty="0" smtClean="0"/>
              <a:t>Bump 4:  implied choice</a:t>
            </a:r>
          </a:p>
          <a:p>
            <a:r>
              <a:rPr lang="en-US" altLang="en-US" dirty="0" smtClean="0"/>
              <a:t>Bump 5:  diffuse the power </a:t>
            </a:r>
            <a:r>
              <a:rPr lang="en-US" altLang="en-US" dirty="0"/>
              <a:t>s</a:t>
            </a:r>
            <a:r>
              <a:rPr lang="en-US" altLang="en-US" dirty="0" smtClean="0"/>
              <a:t>truggle (ignore, use humor, etc.)</a:t>
            </a:r>
          </a:p>
          <a:p>
            <a:r>
              <a:rPr lang="en-US" altLang="en-US" dirty="0" smtClean="0"/>
              <a:t>Bump 6:  informal agreement</a:t>
            </a:r>
          </a:p>
          <a:p>
            <a:r>
              <a:rPr lang="en-US" altLang="en-US" dirty="0" smtClean="0"/>
              <a:t>Bump 7,8, 9,10:  informal contracts with other persons involved</a:t>
            </a:r>
          </a:p>
        </p:txBody>
      </p:sp>
    </p:spTree>
    <p:extLst>
      <p:ext uri="{BB962C8B-B14F-4D97-AF65-F5344CB8AC3E}">
        <p14:creationId xmlns:p14="http://schemas.microsoft.com/office/powerpoint/2010/main" val="255323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B. F. Skinner - Behaviorism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topic will be discussed fully in Module 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8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-1" y="439249"/>
            <a:ext cx="11928143" cy="6318913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84000">
                <a:schemeClr val="accent5">
                  <a:lumMod val="7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3">
                    <a:lumMod val="75000"/>
                  </a:schemeClr>
                </a:solidFill>
              </a:rPr>
              <a:t>Another Key Theorist</a:t>
            </a:r>
            <a:endParaRPr lang="en-US" sz="166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Curved Up Ribbon 5"/>
          <p:cNvSpPr/>
          <p:nvPr/>
        </p:nvSpPr>
        <p:spPr>
          <a:xfrm>
            <a:off x="2940148" y="196948"/>
            <a:ext cx="5542671" cy="2700997"/>
          </a:xfrm>
          <a:prstGeom prst="ellipseRibbon2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accent1">
                    <a:lumMod val="75000"/>
                  </a:schemeClr>
                </a:solidFill>
              </a:rPr>
              <a:t>Spencer Kagan</a:t>
            </a:r>
            <a:endParaRPr lang="en-US" sz="4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88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Kagan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you hear the name Spencer </a:t>
            </a:r>
            <a:r>
              <a:rPr lang="en-US" dirty="0" err="1"/>
              <a:t>Kagan</a:t>
            </a:r>
            <a:r>
              <a:rPr lang="en-US" dirty="0"/>
              <a:t>, you probably think instantly about cooperative learning and some of the famous </a:t>
            </a:r>
            <a:r>
              <a:rPr lang="en-US" dirty="0" err="1"/>
              <a:t>Kagan</a:t>
            </a:r>
            <a:r>
              <a:rPr lang="en-US" dirty="0"/>
              <a:t> structures such as Think-Pair-Share</a:t>
            </a:r>
          </a:p>
          <a:p>
            <a:r>
              <a:rPr lang="en-US" dirty="0" err="1"/>
              <a:t>Kagan's</a:t>
            </a:r>
            <a:r>
              <a:rPr lang="en-US" dirty="0"/>
              <a:t> cooperative structures engage students, foster positive interdependence in the classroom, and help prevent disruptive behavior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64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Kagan’s ABCDs </a:t>
            </a:r>
            <a:r>
              <a:rPr lang="en-US" dirty="0"/>
              <a:t>of Disruptive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Kagan</a:t>
            </a:r>
            <a:r>
              <a:rPr lang="en-US" dirty="0"/>
              <a:t> theorized that student misbehaviors fall into 1 of 4 categories: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b="1" dirty="0"/>
              <a:t>A</a:t>
            </a:r>
            <a:r>
              <a:rPr lang="en-US" dirty="0"/>
              <a:t>ggression - hostility between students can be verbal or physical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b="1" dirty="0"/>
              <a:t>B</a:t>
            </a:r>
            <a:r>
              <a:rPr lang="en-US" dirty="0"/>
              <a:t>reaking rules – rules are broken when students are unable to meet their own needs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b="1" dirty="0"/>
              <a:t>C</a:t>
            </a:r>
            <a:r>
              <a:rPr lang="en-US" dirty="0"/>
              <a:t>onfrontation (power struggles) – may happen between students or the student and teacher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b="1" dirty="0"/>
              <a:t>D</a:t>
            </a:r>
            <a:r>
              <a:rPr lang="en-US" dirty="0"/>
              <a:t>isengagement – may happen for a variety of reasons</a:t>
            </a:r>
          </a:p>
          <a:p>
            <a:r>
              <a:rPr lang="en-US" dirty="0"/>
              <a:t>To deal with disruptive behavior, </a:t>
            </a:r>
            <a:r>
              <a:rPr lang="en-US" dirty="0" err="1"/>
              <a:t>Kagan</a:t>
            </a:r>
            <a:r>
              <a:rPr lang="en-US" dirty="0"/>
              <a:t>, Patricia Kyle, and Sally Scott, developed a strategy called </a:t>
            </a:r>
            <a:r>
              <a:rPr lang="en-US" i="1" dirty="0"/>
              <a:t>Win-Win Discipline</a:t>
            </a:r>
          </a:p>
          <a:p>
            <a:r>
              <a:rPr lang="en-US" dirty="0"/>
              <a:t>The theoretical concept behind it is that students’ misbehavior is the result of their unmet needs</a:t>
            </a:r>
          </a:p>
          <a:p>
            <a:r>
              <a:rPr lang="en-US" dirty="0"/>
              <a:t>We will be discussing this more in the </a:t>
            </a:r>
            <a:r>
              <a:rPr lang="en-US" dirty="0" smtClean="0"/>
              <a:t>next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41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2 2"/>
          <p:cNvSpPr/>
          <p:nvPr/>
        </p:nvSpPr>
        <p:spPr>
          <a:xfrm>
            <a:off x="-1" y="354841"/>
            <a:ext cx="11928143" cy="6318913"/>
          </a:xfrm>
          <a:prstGeom prst="irregularSeal2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7000">
                <a:schemeClr val="accent1">
                  <a:lumMod val="45000"/>
                  <a:lumOff val="55000"/>
                </a:schemeClr>
              </a:gs>
              <a:gs pos="84000">
                <a:schemeClr val="accent5">
                  <a:lumMod val="75000"/>
                </a:schemeClr>
              </a:gs>
              <a:gs pos="6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5400" b="1" dirty="0" smtClean="0">
                <a:solidFill>
                  <a:schemeClr val="accent1"/>
                </a:solidFill>
              </a:rPr>
              <a:t>What do these theories have in common?</a:t>
            </a:r>
            <a:endParaRPr lang="en-US" sz="5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67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Common Elements of “Theories”</a:t>
            </a:r>
            <a:endParaRPr lang="en-US" dirty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What do the theories have in common as prerequisites to good classroom management?</a:t>
            </a:r>
          </a:p>
          <a:p>
            <a:r>
              <a:rPr lang="en-US" altLang="en-US" dirty="0" smtClean="0"/>
              <a:t>What are the features that differ among the theories?</a:t>
            </a:r>
            <a:br>
              <a:rPr lang="en-US" altLang="en-US" dirty="0" smtClean="0"/>
            </a:b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/>
            </a:r>
            <a:br>
              <a:rPr lang="en-US" altLang="en-US" dirty="0" smtClean="0"/>
            </a:b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6802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47778" y="1772529"/>
            <a:ext cx="669622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5400" b="1" dirty="0"/>
              <a:t>Ponder these questions before moving on to the next slide</a:t>
            </a:r>
          </a:p>
        </p:txBody>
      </p:sp>
    </p:spTree>
    <p:extLst>
      <p:ext uri="{BB962C8B-B14F-4D97-AF65-F5344CB8AC3E}">
        <p14:creationId xmlns:p14="http://schemas.microsoft.com/office/powerpoint/2010/main" val="410469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Ultimately…</a:t>
            </a:r>
            <a:endParaRPr lang="en-US" dirty="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teacher is responsible for establishing a community and for maintaining classroom control</a:t>
            </a:r>
          </a:p>
          <a:p>
            <a:r>
              <a:rPr lang="en-US" dirty="0" smtClean="0"/>
              <a:t>The teacher is the difference between a chaotic or caring classroom</a:t>
            </a:r>
          </a:p>
          <a:p>
            <a:r>
              <a:rPr lang="en-US" dirty="0" smtClean="0"/>
              <a:t>Effective classroom management includes:  planning and implementing teaching strategies thoroughly, keeping students actively engaged in meaningful learning, and preventing disruptions through proactive management strategies</a:t>
            </a:r>
          </a:p>
          <a:p>
            <a:r>
              <a:rPr lang="en-US" dirty="0" smtClean="0"/>
              <a:t>When a teacher needs to react to misbehavior, careful thought should be applied to the situation to ensure that the self-esteem of the student is respected and to ensure that the consequences are realistic and appropriate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65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78173" y="1572904"/>
            <a:ext cx="9982200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 smtClean="0"/>
              <a:t>The next presentation you will view, </a:t>
            </a:r>
            <a:r>
              <a:rPr lang="en-US" sz="2400" b="1" i="1" dirty="0" smtClean="0"/>
              <a:t>Win-Win Strategies </a:t>
            </a:r>
            <a:r>
              <a:rPr lang="en-US" sz="2400" b="1" dirty="0" smtClean="0"/>
              <a:t>and </a:t>
            </a:r>
            <a:r>
              <a:rPr lang="en-US" sz="2400" b="1" i="1" dirty="0" smtClean="0"/>
              <a:t>Student Positions</a:t>
            </a:r>
            <a:r>
              <a:rPr lang="en-US" sz="2400" dirty="0" smtClean="0"/>
              <a:t>, look examine these issues in more depth.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3748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this first presentation of Module 2, we addressed: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The importance of having a </a:t>
            </a:r>
            <a:r>
              <a:rPr lang="en-US" dirty="0"/>
              <a:t>theoretical framework for classroom </a:t>
            </a:r>
            <a:r>
              <a:rPr lang="en-US" dirty="0" smtClean="0"/>
              <a:t>management</a:t>
            </a:r>
          </a:p>
          <a:p>
            <a:pPr lvl="2"/>
            <a:r>
              <a:rPr lang="en-US" dirty="0" smtClean="0"/>
              <a:t>You explored the importance of having a theoretical basis for your classroom management efforts</a:t>
            </a:r>
            <a:endParaRPr lang="en-US" dirty="0"/>
          </a:p>
          <a:p>
            <a:pPr lvl="0"/>
            <a:r>
              <a:rPr lang="en-US" dirty="0"/>
              <a:t>Theorists relating to student </a:t>
            </a:r>
            <a:r>
              <a:rPr lang="en-US" dirty="0" smtClean="0"/>
              <a:t>behavior</a:t>
            </a:r>
          </a:p>
          <a:p>
            <a:pPr lvl="1"/>
            <a:r>
              <a:rPr lang="en-US" dirty="0" smtClean="0"/>
              <a:t>A number of theorists who have examined student behavior were reviewed</a:t>
            </a:r>
          </a:p>
          <a:p>
            <a:pPr lvl="1"/>
            <a:r>
              <a:rPr lang="en-US" dirty="0" smtClean="0"/>
              <a:t>The rationales of each of the theories were detailed, allowing you to make a sound decision of what should work best for your classroom and your students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499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moving forward . . 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the previous slide</a:t>
            </a:r>
          </a:p>
          <a:p>
            <a:r>
              <a:rPr lang="en-US" dirty="0" smtClean="0"/>
              <a:t>Decide if you are comfortable with the information presented in this presentation</a:t>
            </a:r>
          </a:p>
          <a:p>
            <a:pPr lvl="1"/>
            <a:r>
              <a:rPr lang="en-US" dirty="0" smtClean="0"/>
              <a:t>If you are not comfortable, please go back and view all or part of this presentation again; if you continue to have questions, then please use the </a:t>
            </a:r>
            <a:r>
              <a:rPr lang="en-US" b="1" dirty="0" smtClean="0"/>
              <a:t>Ask Questions Here! </a:t>
            </a:r>
            <a:r>
              <a:rPr lang="en-US" dirty="0" smtClean="0"/>
              <a:t>page in the </a:t>
            </a:r>
            <a:r>
              <a:rPr lang="en-US" b="1" i="1" dirty="0" smtClean="0"/>
              <a:t>Getting Started</a:t>
            </a:r>
            <a:r>
              <a:rPr lang="en-US" dirty="0" smtClean="0"/>
              <a:t> area to get assistance</a:t>
            </a:r>
          </a:p>
          <a:p>
            <a:pPr lvl="1"/>
            <a:r>
              <a:rPr lang="en-US" dirty="0" smtClean="0"/>
              <a:t>If you are comfortable, then you may continue to the second presentation (</a:t>
            </a:r>
            <a:r>
              <a:rPr lang="en-US" b="1" i="1" dirty="0" smtClean="0"/>
              <a:t>Student Positions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9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92573" y="2088107"/>
            <a:ext cx="8134065" cy="180255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Up">
              <a:avLst/>
            </a:prstTxWarp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Thank You!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901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purl.org/dc/dcmitype/"/>
    <ds:schemaRef ds:uri="http://purl.org/dc/terms/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1583</TotalTime>
  <Words>2576</Words>
  <Application>Microsoft Office PowerPoint</Application>
  <PresentationFormat>Widescreen</PresentationFormat>
  <Paragraphs>364</Paragraphs>
  <Slides>65</Slides>
  <Notes>29</Notes>
  <HiddenSlides>0</HiddenSlides>
  <MMClips>5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2" baseType="lpstr">
      <vt:lpstr>Arial</vt:lpstr>
      <vt:lpstr>Euphemia</vt:lpstr>
      <vt:lpstr>Plantagenet Cherokee</vt:lpstr>
      <vt:lpstr>Symbol</vt:lpstr>
      <vt:lpstr>Wingdings</vt:lpstr>
      <vt:lpstr>Wingdings 2</vt:lpstr>
      <vt:lpstr>Academic Literature 16x9</vt:lpstr>
      <vt:lpstr>Theoretical Methods to Examine Student’s  Personal Needs</vt:lpstr>
      <vt:lpstr>Topics to be Covered in this Presentation</vt:lpstr>
      <vt:lpstr>Reflection</vt:lpstr>
      <vt:lpstr>Rationale</vt:lpstr>
      <vt:lpstr>Why Is It Important to Examine Theories of Student Behavior?</vt:lpstr>
      <vt:lpstr>PowerPoint Presentation</vt:lpstr>
      <vt:lpstr>Student Misbehavior Is More Productively Managed When . . .</vt:lpstr>
      <vt:lpstr>PowerPoint Presentation</vt:lpstr>
      <vt:lpstr>Theorists</vt:lpstr>
      <vt:lpstr>Classroom Management Theories</vt:lpstr>
      <vt:lpstr>Behavior Management Theories and Theorists</vt:lpstr>
      <vt:lpstr>PowerPoint Presentation</vt:lpstr>
      <vt:lpstr>PowerPoint Presentation</vt:lpstr>
      <vt:lpstr>Maslow</vt:lpstr>
      <vt:lpstr>Maslow (cont.)</vt:lpstr>
      <vt:lpstr>Dreikurs</vt:lpstr>
      <vt:lpstr>Dreikurs’ Approach, Simplified</vt:lpstr>
      <vt:lpstr>Dreikurs’ View of Misbehavior</vt:lpstr>
      <vt:lpstr>Dreikurs’ Goals of Misbehavior</vt:lpstr>
      <vt:lpstr>Dreikurs’ Logical Consequences</vt:lpstr>
      <vt:lpstr>William Glasser</vt:lpstr>
      <vt:lpstr>William Glasser – Control/Choice Theory</vt:lpstr>
      <vt:lpstr>William Glasser –Control/Choice Theory (cont.)</vt:lpstr>
      <vt:lpstr>Coopersmith</vt:lpstr>
      <vt:lpstr>PowerPoint Presentation</vt:lpstr>
      <vt:lpstr>Erikson – Human Development Theory</vt:lpstr>
      <vt:lpstr>Erikson – Human Development Theory (cont.)</vt:lpstr>
      <vt:lpstr>PowerPoint Presentation</vt:lpstr>
      <vt:lpstr>David Elkind – Social Factors Theory</vt:lpstr>
      <vt:lpstr>Joan Lipsitz</vt:lpstr>
      <vt:lpstr>PowerPoint Presentation</vt:lpstr>
      <vt:lpstr>Carl Rogers</vt:lpstr>
      <vt:lpstr>Jacob Kounin</vt:lpstr>
      <vt:lpstr>Alfie Kohn</vt:lpstr>
      <vt:lpstr>Jeanne Gibb – Tribes Theory</vt:lpstr>
      <vt:lpstr>Jere Brophy</vt:lpstr>
      <vt:lpstr>Harry Wong</vt:lpstr>
      <vt:lpstr>PowerPoint Presentation</vt:lpstr>
      <vt:lpstr>Mendler and Curwin – Discipline with Dignity</vt:lpstr>
      <vt:lpstr>Mendler and Curwin – Discipline with Dignity</vt:lpstr>
      <vt:lpstr>Mendler and Curwin – Discipline with Dignity</vt:lpstr>
      <vt:lpstr>Mendler and Curwin – Discipline with Dignity</vt:lpstr>
      <vt:lpstr>Fred Jones – Positive Classroom Discipline</vt:lpstr>
      <vt:lpstr>Jones’ Four Step Model</vt:lpstr>
      <vt:lpstr>Thomas Gordon – Teacher Effectiveness Training</vt:lpstr>
      <vt:lpstr>Thomas Gordon – Teacher Effectiveness Training (cont.)</vt:lpstr>
      <vt:lpstr>Jean Hewitt – “Playing Fair”</vt:lpstr>
      <vt:lpstr>PowerPoint Presentation</vt:lpstr>
      <vt:lpstr>Lee and Marlene Canter - Assertive Discipline</vt:lpstr>
      <vt:lpstr>Lee and Marlene Canter - Assertive Discipline (cont.)</vt:lpstr>
      <vt:lpstr>Lee and Marlene Canter - Assertive Discipline (cont.)</vt:lpstr>
      <vt:lpstr>Barrie Bennett and Peter Smilanich – “Bumping Model”</vt:lpstr>
      <vt:lpstr>The Bumping Model</vt:lpstr>
      <vt:lpstr>B. F. Skinner - Behaviorism</vt:lpstr>
      <vt:lpstr>PowerPoint Presentation</vt:lpstr>
      <vt:lpstr>Kagan</vt:lpstr>
      <vt:lpstr>Kagan’s ABCDs of Disruptive Behavior</vt:lpstr>
      <vt:lpstr>PowerPoint Presentation</vt:lpstr>
      <vt:lpstr>Common Elements of “Theories”</vt:lpstr>
      <vt:lpstr>PowerPoint Presentation</vt:lpstr>
      <vt:lpstr>Ultimately…</vt:lpstr>
      <vt:lpstr>PowerPoint Presentation</vt:lpstr>
      <vt:lpstr>In this first presentation of Module 2, we addressed:</vt:lpstr>
      <vt:lpstr>Before moving forward . . 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With Picture Layout</dc:title>
  <dc:creator>Susan Hildenbrand</dc:creator>
  <cp:lastModifiedBy>Hildenbrand, Susan E</cp:lastModifiedBy>
  <cp:revision>248</cp:revision>
  <cp:lastPrinted>2019-03-08T23:00:36Z</cp:lastPrinted>
  <dcterms:created xsi:type="dcterms:W3CDTF">2018-10-24T15:54:23Z</dcterms:created>
  <dcterms:modified xsi:type="dcterms:W3CDTF">2019-03-08T23:01:25Z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